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8" r:id="rId2"/>
    <p:sldId id="318" r:id="rId3"/>
    <p:sldId id="319" r:id="rId4"/>
    <p:sldId id="320" r:id="rId5"/>
    <p:sldId id="321" r:id="rId6"/>
    <p:sldId id="322" r:id="rId7"/>
    <p:sldId id="323" r:id="rId8"/>
    <p:sldId id="324" r:id="rId9"/>
    <p:sldId id="325" r:id="rId10"/>
    <p:sldId id="326" r:id="rId11"/>
    <p:sldId id="327" r:id="rId12"/>
    <p:sldId id="332" r:id="rId13"/>
    <p:sldId id="328" r:id="rId14"/>
    <p:sldId id="329" r:id="rId15"/>
    <p:sldId id="330" r:id="rId16"/>
    <p:sldId id="331" r:id="rId1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8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FFCFCE-E844-430D-8378-66FAE5B728F0}" type="datetimeFigureOut">
              <a:rPr lang="pt-BR" smtClean="0"/>
              <a:t>13/09/2016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667B19-5C07-411E-ACF5-84B1CB78DBB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FFCFCE-E844-430D-8378-66FAE5B728F0}" type="datetimeFigureOut">
              <a:rPr lang="pt-BR" smtClean="0"/>
              <a:t>13/09/2016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667B19-5C07-411E-ACF5-84B1CB78DBB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FFCFCE-E844-430D-8378-66FAE5B728F0}" type="datetimeFigureOut">
              <a:rPr lang="pt-BR" smtClean="0"/>
              <a:t>13/09/2016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667B19-5C07-411E-ACF5-84B1CB78DBB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FFCFCE-E844-430D-8378-66FAE5B728F0}" type="datetimeFigureOut">
              <a:rPr lang="pt-BR" smtClean="0"/>
              <a:t>13/09/2016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667B19-5C07-411E-ACF5-84B1CB78DBB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ndreia.fernandes\AppData\Local\Microsoft\Windows\Temporary Internet Files\Low\Content.IE5\21SM7JW4\slide_base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FFCFCE-E844-430D-8378-66FAE5B728F0}" type="datetimeFigureOut">
              <a:rPr lang="pt-BR" smtClean="0"/>
              <a:t>13/09/2016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667B19-5C07-411E-ACF5-84B1CB78DBB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FFCFCE-E844-430D-8378-66FAE5B728F0}" type="datetimeFigureOut">
              <a:rPr lang="pt-BR" smtClean="0"/>
              <a:t>13/09/2016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667B19-5C07-411E-ACF5-84B1CB78DBB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FFCFCE-E844-430D-8378-66FAE5B728F0}" type="datetimeFigureOut">
              <a:rPr lang="pt-BR" smtClean="0"/>
              <a:t>13/09/2016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667B19-5C07-411E-ACF5-84B1CB78DBB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FFCFCE-E844-430D-8378-66FAE5B728F0}" type="datetimeFigureOut">
              <a:rPr lang="pt-BR" smtClean="0"/>
              <a:t>13/09/2016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667B19-5C07-411E-ACF5-84B1CB78DBB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FFCFCE-E844-430D-8378-66FAE5B728F0}" type="datetimeFigureOut">
              <a:rPr lang="pt-BR" smtClean="0"/>
              <a:t>13/09/2016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667B19-5C07-411E-ACF5-84B1CB78DBB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FFCFCE-E844-430D-8378-66FAE5B728F0}" type="datetimeFigureOut">
              <a:rPr lang="pt-BR" smtClean="0"/>
              <a:t>13/09/2016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667B19-5C07-411E-ACF5-84B1CB78DBB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FFCFCE-E844-430D-8378-66FAE5B728F0}" type="datetimeFigureOut">
              <a:rPr lang="pt-BR" smtClean="0"/>
              <a:t>13/09/2016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667B19-5C07-411E-ACF5-84B1CB78DBB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FFCFCE-E844-430D-8378-66FAE5B728F0}" type="datetimeFigureOut">
              <a:rPr lang="pt-BR" smtClean="0"/>
              <a:t>13/09/2016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667B19-5C07-411E-ACF5-84B1CB78DBB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ndreia.fernandes\AppData\Local\Microsoft\Windows\Temporary Internet Files\Low\Content.IE5\21SM7JW4\slide_base[1].jp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8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1BFFCFCE-E844-430D-8378-66FAE5B728F0}" type="datetimeFigureOut">
              <a:rPr lang="pt-BR" smtClean="0"/>
              <a:t>13/09/2016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E6667B19-5C07-411E-ACF5-84B1CB78DBB2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S-vqTXjVrQA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4200" dirty="0"/>
              <a:t>Dicas para uma aula significativa para os/as Juvenis</a:t>
            </a:r>
            <a:endParaRPr lang="pt-BR" sz="4200" b="1" dirty="0">
              <a:solidFill>
                <a:srgbClr val="C0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692696"/>
            <a:ext cx="6400800" cy="1752600"/>
          </a:xfrm>
        </p:spPr>
        <p:txBody>
          <a:bodyPr/>
          <a:lstStyle/>
          <a:p>
            <a:r>
              <a:rPr lang="pt-BR" dirty="0"/>
              <a:t>Programa “mais um pouco”</a:t>
            </a:r>
          </a:p>
          <a:p>
            <a:r>
              <a:rPr lang="pt-BR" dirty="0"/>
              <a:t>Formação para Escola Dominical</a:t>
            </a:r>
          </a:p>
        </p:txBody>
      </p:sp>
      <p:sp>
        <p:nvSpPr>
          <p:cNvPr id="4" name="Subtítulo 2"/>
          <p:cNvSpPr txBox="1">
            <a:spLocks/>
          </p:cNvSpPr>
          <p:nvPr/>
        </p:nvSpPr>
        <p:spPr bwMode="auto">
          <a:xfrm>
            <a:off x="1547664" y="3883025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dirty="0"/>
              <a:t>Kennie Ladeira Mendonça</a:t>
            </a:r>
          </a:p>
          <a:p>
            <a:pPr algn="r"/>
            <a:endParaRPr lang="pt-BR" dirty="0"/>
          </a:p>
          <a:p>
            <a:r>
              <a:rPr lang="pt-BR" sz="2800" dirty="0"/>
              <a:t>Link: Link: </a:t>
            </a:r>
            <a:r>
              <a:rPr lang="pt-BR" sz="2800" dirty="0">
                <a:hlinkClick r:id="rId2"/>
              </a:rPr>
              <a:t>https://youtu.be/S-vqTXjVrQA</a:t>
            </a:r>
            <a:r>
              <a:rPr lang="pt-BR" sz="2800" dirty="0"/>
              <a:t> </a:t>
            </a:r>
          </a:p>
          <a:p>
            <a:pPr algn="r"/>
            <a:r>
              <a:rPr lang="pt-B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52593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/>
              <a:t>Plano de Aula da Revista Flâmula Juvenil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6408" y="1268760"/>
            <a:ext cx="7571184" cy="4896544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sz="2600" dirty="0"/>
              <a:t>A revista é para servir e não para engessar! Use-a como um instrumento auxiliador.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sz="2600" dirty="0"/>
              <a:t>Leia a revista do/a professor/a e veja as orientações e sugestões para que o estudo de determinado tema seja compartilhado da melhor maneira possível.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sz="2600" dirty="0"/>
              <a:t>Tenha claro em sua mente (ou anotado) o seu plano de aula para aquele dia.</a:t>
            </a:r>
          </a:p>
          <a:p>
            <a:pPr algn="just">
              <a:buNone/>
            </a:pPr>
            <a:endParaRPr lang="pt-BR" sz="3000" dirty="0"/>
          </a:p>
          <a:p>
            <a:pPr algn="just"/>
            <a:endParaRPr lang="pt-BR" sz="3000" dirty="0"/>
          </a:p>
        </p:txBody>
      </p:sp>
    </p:spTree>
    <p:extLst>
      <p:ext uri="{BB962C8B-B14F-4D97-AF65-F5344CB8AC3E}">
        <p14:creationId xmlns:p14="http://schemas.microsoft.com/office/powerpoint/2010/main" val="2090627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63225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sz="2500" dirty="0"/>
              <a:t>Toda lição da </a:t>
            </a:r>
            <a:r>
              <a:rPr lang="pt-BR" sz="2500" dirty="0" smtClean="0"/>
              <a:t>Flâmula Juvenil </a:t>
            </a:r>
            <a:r>
              <a:rPr lang="pt-BR" sz="2500" dirty="0"/>
              <a:t>contém: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400" dirty="0"/>
              <a:t>Recepção dos alunos e alunas; 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400" dirty="0"/>
              <a:t>Leitura do texto bíblico; 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400" dirty="0"/>
              <a:t>Dinâmica – uma dinâmica por dia; 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400" dirty="0"/>
              <a:t>Introdução – “Para início de conversa”; </a:t>
            </a:r>
          </a:p>
          <a:p>
            <a:endParaRPr lang="pt-BR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/>
              <a:t>Plano de Aula da Revista Flâmula Juvenil </a:t>
            </a:r>
          </a:p>
        </p:txBody>
      </p:sp>
    </p:spTree>
    <p:extLst>
      <p:ext uri="{BB962C8B-B14F-4D97-AF65-F5344CB8AC3E}">
        <p14:creationId xmlns:p14="http://schemas.microsoft.com/office/powerpoint/2010/main" val="5658171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6855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sz="2400" dirty="0"/>
              <a:t>Toda lição da Flâmula Juvenil contém: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000" dirty="0" smtClean="0"/>
              <a:t>Estudo </a:t>
            </a:r>
            <a:r>
              <a:rPr lang="pt-BR" sz="2000" dirty="0"/>
              <a:t>do tema – desenvolvimento do conteúdo </a:t>
            </a:r>
          </a:p>
          <a:p>
            <a:pPr lvl="2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000" dirty="0"/>
              <a:t>“Na Bíblia” (conteúdo bíblico) </a:t>
            </a:r>
          </a:p>
          <a:p>
            <a:pPr lvl="2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000" dirty="0"/>
              <a:t>“Na Real” (atualidade e aplicação)</a:t>
            </a:r>
          </a:p>
          <a:p>
            <a:pPr marL="742950" lvl="2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000" dirty="0"/>
              <a:t>Conclusão – “E Por Fim”; </a:t>
            </a:r>
          </a:p>
          <a:p>
            <a:pPr marL="742950" lvl="2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000" dirty="0"/>
              <a:t>Reação e bate-papo – “Fala aí!”; </a:t>
            </a:r>
          </a:p>
          <a:p>
            <a:pPr marL="742950" lvl="2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000" dirty="0"/>
              <a:t>Aprendizagem na vida – “Na prática”. </a:t>
            </a:r>
          </a:p>
          <a:p>
            <a:endParaRPr lang="pt-BR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/>
          </a:bodyPr>
          <a:lstStyle/>
          <a:p>
            <a:r>
              <a:rPr lang="pt-BR" sz="2800" b="1" dirty="0"/>
              <a:t>Plano de Aula da Revista Flâmula </a:t>
            </a:r>
            <a:r>
              <a:rPr lang="pt-BR" sz="2800" b="1" dirty="0" smtClean="0"/>
              <a:t>Juvenil</a:t>
            </a: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7540183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>
            <a:noAutofit/>
          </a:bodyPr>
          <a:lstStyle/>
          <a:p>
            <a:pPr marL="742950" lvl="2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sz="1900" dirty="0" smtClean="0"/>
              <a:t>“</a:t>
            </a:r>
            <a:r>
              <a:rPr lang="pt-BR" sz="1900" dirty="0"/>
              <a:t>Aonde Chegar”- objetivos da lição;</a:t>
            </a:r>
          </a:p>
          <a:p>
            <a:pPr marL="742950" lvl="2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sz="1900" dirty="0"/>
              <a:t>“Dinâmica do dia”;</a:t>
            </a:r>
          </a:p>
          <a:p>
            <a:pPr marL="742950" lvl="2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sz="1900" dirty="0"/>
              <a:t>“Passo a Passo” – conteúdo bíblico e atual exclusivo para complementar o conhecimento do professor e professora, juntamente com apontamentos didáticos de acordo com o tema do estudo e dos objetivos a serem alcançados;</a:t>
            </a:r>
          </a:p>
          <a:p>
            <a:pPr marL="742950" lvl="2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sz="1900" dirty="0"/>
              <a:t>“Baú de Ideias” – espaço com sugestões e links para auxílio da aula como músicas, vídeos e outros textos para que o professor e </a:t>
            </a:r>
            <a:r>
              <a:rPr lang="pt-BR" sz="1900" dirty="0" smtClean="0"/>
              <a:t>professora </a:t>
            </a:r>
            <a:r>
              <a:rPr lang="pt-BR" sz="1900" dirty="0"/>
              <a:t>tenha maior acesso ao assunto estudado. </a:t>
            </a:r>
          </a:p>
          <a:p>
            <a:pPr marL="342900" lvl="1" indent="-342900" algn="just">
              <a:buNone/>
            </a:pPr>
            <a:endParaRPr lang="pt-BR" sz="2300" dirty="0"/>
          </a:p>
          <a:p>
            <a:pPr algn="just">
              <a:buNone/>
            </a:pPr>
            <a:endParaRPr lang="pt-BR" sz="23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lvl="1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2800" b="1" dirty="0"/>
              <a:t>Seções do Conteúdo do Professor e Professora:</a:t>
            </a: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37702298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pt-BR" sz="2800" b="1" dirty="0"/>
              <a:t>Outras dicas...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6388" y="980728"/>
            <a:ext cx="7931224" cy="5256584"/>
          </a:xfrm>
        </p:spPr>
        <p:txBody>
          <a:bodyPr>
            <a:normAutofit fontScale="70000" lnSpcReduction="20000"/>
          </a:bodyPr>
          <a:lstStyle/>
          <a:p>
            <a:pPr marL="457200" lvl="1" indent="-457200" algn="just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dirty="0"/>
              <a:t>A revista traz um olhar de como aplicar a lição sobre determinado tema. O professor e professora tem total liberdade de ministrar a aula da maneira que considerar melhor para sua classe;</a:t>
            </a:r>
          </a:p>
          <a:p>
            <a:pPr marL="457200" lvl="1" indent="-457200" algn="just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dirty="0"/>
              <a:t>Sempre interaja com os alunos e alunas, permita que participem da aula ativamente, pois o conhecimento é construído mais quando é compartilhado do que quando é somente ouvido;</a:t>
            </a:r>
          </a:p>
          <a:p>
            <a:pPr marL="457200" lvl="1" indent="-457200" algn="just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dirty="0"/>
              <a:t>Faça uma “deixa” para a próxima semana. Instigue suas alunas e alunos a virem na próxima aula;</a:t>
            </a:r>
          </a:p>
          <a:p>
            <a:pPr marL="457200" lvl="1" indent="-457200" algn="just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dirty="0"/>
              <a:t>A cada fim de aula faça uma auto-avaliação e ouça o que a turma tem a dizer.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607311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b="1" dirty="0"/>
              <a:t>Às professoras e aos professores: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700808"/>
            <a:ext cx="7499176" cy="4242793"/>
          </a:xfrm>
        </p:spPr>
        <p:txBody>
          <a:bodyPr/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t-BR" sz="2400" dirty="0"/>
              <a:t>GRATIDÃO!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t-BR" sz="2400" dirty="0"/>
              <a:t>			Sem vocês a Escola Dominical não seria possível. É o amor e o empenho de vocês que faz com que ela continue viva e presente na vida de nossos e nossas juvenis! </a:t>
            </a:r>
          </a:p>
        </p:txBody>
      </p:sp>
    </p:spTree>
    <p:extLst>
      <p:ext uri="{BB962C8B-B14F-4D97-AF65-F5344CB8AC3E}">
        <p14:creationId xmlns:p14="http://schemas.microsoft.com/office/powerpoint/2010/main" val="30184667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696" y="457200"/>
            <a:ext cx="8229600" cy="1143000"/>
          </a:xfrm>
        </p:spPr>
        <p:txBody>
          <a:bodyPr/>
          <a:lstStyle/>
          <a:p>
            <a:r>
              <a:rPr lang="pt-BR" dirty="0"/>
              <a:t>Kennie Ladeira Mendonça Campos</a:t>
            </a:r>
          </a:p>
        </p:txBody>
      </p:sp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3275856" y="1688108"/>
            <a:ext cx="4978896" cy="4525963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2000" dirty="0"/>
              <a:t>Pastora metodista em Santa Maria Madalena, RJ; </a:t>
            </a:r>
          </a:p>
          <a:p>
            <a:pPr>
              <a:lnSpc>
                <a:spcPct val="150000"/>
              </a:lnSpc>
              <a:buNone/>
            </a:pPr>
            <a:r>
              <a:rPr lang="pt-BR" sz="2000" dirty="0"/>
              <a:t>	Redatora da Revista Flâmula Juvenil;</a:t>
            </a:r>
          </a:p>
          <a:p>
            <a:pPr>
              <a:lnSpc>
                <a:spcPct val="150000"/>
              </a:lnSpc>
              <a:buNone/>
            </a:pPr>
            <a:r>
              <a:rPr lang="pt-BR" sz="2000" dirty="0"/>
              <a:t>	Coordenadora Regional do Departamento de Escola Dominical da 7ª Região Eclesiástica. </a:t>
            </a:r>
          </a:p>
          <a:p>
            <a:pPr>
              <a:lnSpc>
                <a:spcPct val="150000"/>
              </a:lnSpc>
              <a:buNone/>
            </a:pPr>
            <a:endParaRPr lang="pt-BR" sz="2000" dirty="0"/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2000" dirty="0"/>
              <a:t>Contato: kenniemeto@gmail.com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988840"/>
            <a:ext cx="2608482" cy="28578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2774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22176"/>
            <a:ext cx="8229600" cy="1143000"/>
          </a:xfrm>
        </p:spPr>
        <p:txBody>
          <a:bodyPr/>
          <a:lstStyle/>
          <a:p>
            <a:r>
              <a:rPr lang="pt-BR" sz="3600" b="1" dirty="0"/>
              <a:t>Objetivos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sz="2800" dirty="0"/>
              <a:t>Entender quem é o público alvo;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sz="2800" dirty="0"/>
              <a:t>Conhecer os principais ingredientes de uma aula significativa para essa classe;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sz="2800" dirty="0"/>
              <a:t>Apontar um planejamento com criatividade;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sz="2800" dirty="0"/>
              <a:t>Apresentar o Plano de Aula da Revista Flâmula Juvenil.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38675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pt-BR" sz="2800" b="1" dirty="0"/>
              <a:t>Quem é o público alvo?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dirty="0"/>
              <a:t>Adolescentes entre 12 e 17/18 anos. </a:t>
            </a:r>
          </a:p>
          <a:p>
            <a:pPr algn="just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dirty="0"/>
              <a:t>Em sua maioria são estudantes e dependentes financeira e socialmente.</a:t>
            </a:r>
          </a:p>
          <a:p>
            <a:pPr algn="just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dirty="0"/>
              <a:t>Alguns (poucos) já trabalham.</a:t>
            </a:r>
          </a:p>
          <a:p>
            <a:pPr algn="just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dirty="0"/>
              <a:t>Período de construção, crescimento e amadurecimento: </a:t>
            </a:r>
            <a:r>
              <a:rPr lang="pt-BR" dirty="0" smtClean="0"/>
              <a:t>necessitam </a:t>
            </a:r>
            <a:r>
              <a:rPr lang="pt-BR" dirty="0"/>
              <a:t>de referenciais adultos. </a:t>
            </a:r>
          </a:p>
          <a:p>
            <a:pPr algn="just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dirty="0"/>
              <a:t>Quem se torna referencial para os/as juvenis? </a:t>
            </a:r>
          </a:p>
          <a:p>
            <a:pPr lvl="1" algn="just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3200" dirty="0" smtClean="0"/>
              <a:t>A </a:t>
            </a:r>
            <a:r>
              <a:rPr lang="pt-BR" sz="3200" dirty="0"/>
              <a:t>pessoa que se relaciona, ouve e respeita se torna uma influenciadora. 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7003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68760"/>
            <a:ext cx="8229600" cy="4968552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sz="3300" dirty="0"/>
              <a:t>Para ser aceito </a:t>
            </a:r>
            <a:r>
              <a:rPr lang="pt-BR" sz="3300" dirty="0" smtClean="0"/>
              <a:t>pelos/as juvenis, </a:t>
            </a:r>
            <a:r>
              <a:rPr lang="pt-BR" sz="3300" dirty="0"/>
              <a:t>não há a necessidade de exagerar nas gírias. </a:t>
            </a:r>
            <a:endParaRPr lang="pt-BR" sz="3300" dirty="0" smtClean="0"/>
          </a:p>
          <a:p>
            <a:pPr algn="just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sz="3300" dirty="0" smtClean="0"/>
              <a:t>Falar </a:t>
            </a:r>
            <a:r>
              <a:rPr lang="pt-BR" sz="3300" dirty="0"/>
              <a:t>com clareza e objetividade é </a:t>
            </a:r>
            <a:r>
              <a:rPr lang="pt-BR" sz="3300" dirty="0" smtClean="0"/>
              <a:t>o melhor </a:t>
            </a:r>
            <a:r>
              <a:rPr lang="pt-BR" sz="3300" dirty="0"/>
              <a:t>para ser entendido.</a:t>
            </a:r>
          </a:p>
          <a:p>
            <a:pPr algn="just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sz="3300" dirty="0"/>
              <a:t>Essa idade é nativa </a:t>
            </a:r>
            <a:r>
              <a:rPr lang="pt-BR" sz="3300" dirty="0" smtClean="0"/>
              <a:t>digital! Em </a:t>
            </a:r>
            <a:r>
              <a:rPr lang="pt-BR" sz="3300" dirty="0"/>
              <a:t>qualquer região do </a:t>
            </a:r>
            <a:r>
              <a:rPr lang="pt-BR" sz="3300" dirty="0" smtClean="0"/>
              <a:t>país, os/as </a:t>
            </a:r>
            <a:r>
              <a:rPr lang="pt-BR" sz="3300" dirty="0"/>
              <a:t>adolescentes têm acesso a tecnologias, à internet e redes sociais</a:t>
            </a:r>
            <a:r>
              <a:rPr lang="pt-BR" sz="3300" dirty="0" smtClean="0"/>
              <a:t>.</a:t>
            </a:r>
          </a:p>
          <a:p>
            <a:pPr algn="just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sz="3300" dirty="0" smtClean="0"/>
              <a:t>Usar </a:t>
            </a:r>
            <a:r>
              <a:rPr lang="pt-BR" sz="3300" dirty="0"/>
              <a:t>isso a favor da aula, pode ser interessante, mas a ausência da tecnologia não impedirá que a aula seja proveitosa.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pt-BR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pt-BR" sz="2800" b="1" dirty="0"/>
              <a:t>Quem é o público alvo? </a:t>
            </a:r>
          </a:p>
        </p:txBody>
      </p:sp>
    </p:spTree>
    <p:extLst>
      <p:ext uri="{BB962C8B-B14F-4D97-AF65-F5344CB8AC3E}">
        <p14:creationId xmlns:p14="http://schemas.microsoft.com/office/powerpoint/2010/main" val="346312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pt-BR" sz="2800" b="1" dirty="0"/>
              <a:t>Quais ingredientes para uma boa aula?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669979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pt-BR" sz="2400" b="1" dirty="0"/>
              <a:t>Diálogo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pt-BR" sz="2400" b="1" dirty="0"/>
              <a:t>Alegria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pt-BR" sz="2400" b="1" dirty="0"/>
              <a:t>Simpatia e  Empatia </a:t>
            </a:r>
          </a:p>
          <a:p>
            <a:pPr lvl="1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sz="2400" dirty="0"/>
              <a:t>	</a:t>
            </a:r>
            <a:r>
              <a:rPr lang="pt-BR" sz="2400" b="1" dirty="0"/>
              <a:t>Simpatia:</a:t>
            </a:r>
            <a:r>
              <a:rPr lang="pt-BR" sz="2400" dirty="0"/>
              <a:t> sentimento de afinidade que atrai e identifica as pessoas; tendência instintiva que leva o indivíduo a estabelecer uma harmonia com o outro, permitindo a criação de laços de amizade</a:t>
            </a:r>
            <a:r>
              <a:rPr lang="pt-BR" sz="2400" dirty="0" smtClean="0"/>
              <a:t>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01686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196752"/>
            <a:ext cx="7571184" cy="4680520"/>
          </a:xfrm>
        </p:spPr>
        <p:txBody>
          <a:bodyPr>
            <a:noAutofit/>
          </a:bodyPr>
          <a:lstStyle/>
          <a:p>
            <a:pPr marL="685800" lvl="2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sz="2200" dirty="0"/>
              <a:t>	</a:t>
            </a:r>
            <a:r>
              <a:rPr lang="pt-BR" sz="2200" b="1" dirty="0"/>
              <a:t>Empatia:</a:t>
            </a:r>
            <a:r>
              <a:rPr lang="pt-BR" sz="2200" dirty="0"/>
              <a:t> capacidade psicológica para sentir o que sentiria uma outra pessoa. Tentar compreender sentimentos e emoções, procurando experimentar de forma objetiva e racional o que sente outro indivíduo.</a:t>
            </a:r>
          </a:p>
          <a:p>
            <a:pPr marL="514350" indent="-51435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AutoNum type="arabicParenR" startAt="4"/>
            </a:pPr>
            <a:r>
              <a:rPr lang="pt-BR" sz="2200" b="1" dirty="0" smtClean="0"/>
              <a:t>Relacionamento </a:t>
            </a:r>
            <a:r>
              <a:rPr lang="pt-BR" sz="2200" b="1" dirty="0"/>
              <a:t>para além da sala</a:t>
            </a:r>
          </a:p>
          <a:p>
            <a:pPr marL="914400" lvl="1" indent="-51435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sz="2200" dirty="0" smtClean="0"/>
              <a:t>Controle </a:t>
            </a:r>
            <a:r>
              <a:rPr lang="pt-BR" sz="2200" dirty="0"/>
              <a:t>da frequência, visitação, ligação, mensagens; atividades extras, como passeios etc. que fortalecerão o vínculo entre a turma e a professora ou professor. </a:t>
            </a:r>
          </a:p>
          <a:p>
            <a:pPr marL="514350" indent="-514350" algn="just">
              <a:buNone/>
            </a:pPr>
            <a:endParaRPr lang="pt-BR" sz="3000" dirty="0"/>
          </a:p>
          <a:p>
            <a:pPr algn="just"/>
            <a:endParaRPr lang="pt-BR" sz="30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pt-BR" sz="2800" b="1" dirty="0"/>
              <a:t>Quais ingredientes para uma boa aula?</a:t>
            </a:r>
          </a:p>
        </p:txBody>
      </p:sp>
    </p:spTree>
    <p:extLst>
      <p:ext uri="{BB962C8B-B14F-4D97-AF65-F5344CB8AC3E}">
        <p14:creationId xmlns:p14="http://schemas.microsoft.com/office/powerpoint/2010/main" val="191169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t-BR" sz="2400" b="1" dirty="0" smtClean="0"/>
              <a:t>5) Ambiente </a:t>
            </a:r>
            <a:r>
              <a:rPr lang="pt-BR" sz="2400" b="1" dirty="0"/>
              <a:t>agradável</a:t>
            </a:r>
          </a:p>
          <a:p>
            <a:pPr marL="914400" lvl="1" indent="-51435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sz="2400" dirty="0" smtClean="0"/>
              <a:t>Espaço </a:t>
            </a:r>
            <a:r>
              <a:rPr lang="pt-BR" sz="2400" dirty="0"/>
              <a:t>apropriado, confortável e decorado.</a:t>
            </a:r>
          </a:p>
          <a:p>
            <a:pPr marL="514350" indent="-5143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AutoNum type="arabicParenR" startAt="6"/>
            </a:pPr>
            <a:r>
              <a:rPr lang="pt-BR" sz="2400" b="1" dirty="0" smtClean="0"/>
              <a:t>Uso </a:t>
            </a:r>
            <a:r>
              <a:rPr lang="pt-BR" sz="2400" b="1" dirty="0"/>
              <a:t>de materiais lúdicos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sz="2400" dirty="0"/>
              <a:t>	</a:t>
            </a:r>
            <a:r>
              <a:rPr lang="pt-BR" sz="2400" dirty="0" smtClean="0"/>
              <a:t>Músicas</a:t>
            </a:r>
            <a:r>
              <a:rPr lang="pt-BR" sz="2400" dirty="0"/>
              <a:t>, vídeos, tecnologias etc.</a:t>
            </a:r>
          </a:p>
          <a:p>
            <a:pPr marL="514350" indent="-5143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AutoNum type="arabicParenR" startAt="7"/>
            </a:pPr>
            <a:r>
              <a:rPr lang="pt-BR" sz="2400" b="1" dirty="0" smtClean="0"/>
              <a:t>Conhecimento </a:t>
            </a:r>
            <a:r>
              <a:rPr lang="pt-BR" sz="2400" b="1" dirty="0"/>
              <a:t>do conteúdo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sz="2000" dirty="0"/>
              <a:t>	</a:t>
            </a:r>
            <a:r>
              <a:rPr lang="pt-BR" sz="2400" dirty="0" smtClean="0"/>
              <a:t>Ler</a:t>
            </a:r>
            <a:r>
              <a:rPr lang="pt-BR" sz="2400" dirty="0"/>
              <a:t>, estudar e pesquisar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/>
              <a:t>Quais ingredientes para uma boa aula?</a:t>
            </a:r>
          </a:p>
        </p:txBody>
      </p:sp>
    </p:spTree>
    <p:extLst>
      <p:ext uri="{BB962C8B-B14F-4D97-AF65-F5344CB8AC3E}">
        <p14:creationId xmlns:p14="http://schemas.microsoft.com/office/powerpoint/2010/main" val="75899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pt-BR" sz="2800" b="1" dirty="0"/>
              <a:t>O </a:t>
            </a:r>
            <a:r>
              <a:rPr lang="pt-BR" sz="2800" b="1" dirty="0" smtClean="0"/>
              <a:t>Planejamento</a:t>
            </a:r>
            <a:endParaRPr lang="pt-BR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dirty="0"/>
              <a:t>Quando a aula é planejada com antecedência é possível explorar mais a criatividade;</a:t>
            </a:r>
          </a:p>
          <a:p>
            <a:pPr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dirty="0"/>
              <a:t>Leia toda a revista – conheça o material a ser usado;</a:t>
            </a:r>
          </a:p>
          <a:p>
            <a:pPr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dirty="0"/>
              <a:t>Tenha atenção às notícias atuais;</a:t>
            </a:r>
          </a:p>
          <a:p>
            <a:pPr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dirty="0"/>
              <a:t>Pesquise em caso de dúvidas - consulte dicionários, sua pastora ou pastor, professoras e professores de outras classes; </a:t>
            </a:r>
          </a:p>
          <a:p>
            <a:pPr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dirty="0"/>
              <a:t>Utilize uma versão da Bíblia mais simples, com uma linguagem mais clara;</a:t>
            </a:r>
          </a:p>
        </p:txBody>
      </p:sp>
    </p:spTree>
    <p:extLst>
      <p:ext uri="{BB962C8B-B14F-4D97-AF65-F5344CB8AC3E}">
        <p14:creationId xmlns:p14="http://schemas.microsoft.com/office/powerpoint/2010/main" val="978235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064" y="908720"/>
            <a:ext cx="8075240" cy="5472608"/>
          </a:xfrm>
        </p:spPr>
        <p:txBody>
          <a:bodyPr>
            <a:normAutofit/>
          </a:bodyPr>
          <a:lstStyle/>
          <a:p>
            <a:pPr algn="just">
              <a:lnSpc>
                <a:spcPct val="16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sz="2200" dirty="0"/>
              <a:t>Convide outras pessoas da igreja, especialistas em determinados assuntos, </a:t>
            </a:r>
            <a:r>
              <a:rPr lang="pt-BR" sz="2200" dirty="0" smtClean="0"/>
              <a:t>que </a:t>
            </a:r>
            <a:r>
              <a:rPr lang="pt-BR" sz="2200" dirty="0"/>
              <a:t>possam compartilhar suas experiências pessoais;</a:t>
            </a:r>
          </a:p>
          <a:p>
            <a:pPr algn="just">
              <a:lnSpc>
                <a:spcPct val="16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sz="2200" dirty="0"/>
              <a:t>Interaja com outras </a:t>
            </a:r>
            <a:r>
              <a:rPr lang="pt-BR" sz="2200" dirty="0" smtClean="0"/>
              <a:t>classes; </a:t>
            </a:r>
            <a:r>
              <a:rPr lang="pt-BR" sz="2200" dirty="0"/>
              <a:t>isso contribui para uma aula mais rica;</a:t>
            </a:r>
          </a:p>
          <a:p>
            <a:pPr algn="just">
              <a:lnSpc>
                <a:spcPct val="16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sz="2200" dirty="0"/>
              <a:t>Contextualize o estudo e a dinâmica. Nem sempre uma dinâmica sugerida ou encontrada na internet servirá exatamente ao objetivo a ser </a:t>
            </a:r>
            <a:r>
              <a:rPr lang="pt-BR" sz="2200" dirty="0" smtClean="0"/>
              <a:t>alcançado. Então, </a:t>
            </a:r>
            <a:r>
              <a:rPr lang="pt-BR" sz="2200" dirty="0"/>
              <a:t>contextualize com a realidade da sua igreja local – o ensino precisa estar totalmente envolvido </a:t>
            </a:r>
            <a:r>
              <a:rPr lang="pt-BR" sz="2200" dirty="0" smtClean="0"/>
              <a:t>com a </a:t>
            </a:r>
            <a:r>
              <a:rPr lang="pt-BR" sz="2200" dirty="0"/>
              <a:t>realidade das alunas e alunos.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pt-BR" sz="22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pt-BR" sz="2800" b="1" dirty="0"/>
              <a:t>O </a:t>
            </a:r>
            <a:r>
              <a:rPr lang="pt-BR" sz="2800" b="1" dirty="0" smtClean="0"/>
              <a:t>Planejamento</a:t>
            </a: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1656558800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Modelo_slide ED</Template>
  <TotalTime>480</TotalTime>
  <Words>794</Words>
  <Application>Microsoft Office PowerPoint</Application>
  <PresentationFormat>Apresentação na tela (4:3)</PresentationFormat>
  <Paragraphs>87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0" baseType="lpstr">
      <vt:lpstr>Arial</vt:lpstr>
      <vt:lpstr>Calibri</vt:lpstr>
      <vt:lpstr>Wingdings</vt:lpstr>
      <vt:lpstr>1_Tema do Office</vt:lpstr>
      <vt:lpstr>Dicas para uma aula significativa para os/as Juvenis</vt:lpstr>
      <vt:lpstr>Objetivos</vt:lpstr>
      <vt:lpstr>Quem é o público alvo? </vt:lpstr>
      <vt:lpstr>Quem é o público alvo? </vt:lpstr>
      <vt:lpstr>Quais ingredientes para uma boa aula?</vt:lpstr>
      <vt:lpstr>Quais ingredientes para uma boa aula?</vt:lpstr>
      <vt:lpstr>Quais ingredientes para uma boa aula?</vt:lpstr>
      <vt:lpstr>O Planejamento</vt:lpstr>
      <vt:lpstr>O Planejamento</vt:lpstr>
      <vt:lpstr>Plano de Aula da Revista Flâmula Juvenil </vt:lpstr>
      <vt:lpstr>Plano de Aula da Revista Flâmula Juvenil </vt:lpstr>
      <vt:lpstr>Plano de Aula da Revista Flâmula Juvenil</vt:lpstr>
      <vt:lpstr>Seções do Conteúdo do Professor e Professora:</vt:lpstr>
      <vt:lpstr>Outras dicas...</vt:lpstr>
      <vt:lpstr>Às professoras e aos professores:</vt:lpstr>
      <vt:lpstr>Kennie Ladeira Mendonça Campos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Prática Pastoral e Pedagógica de Jesus</dc:title>
  <dc:creator>Eber Borges da Costa</dc:creator>
  <cp:lastModifiedBy>Patricia Azevedo</cp:lastModifiedBy>
  <cp:revision>25</cp:revision>
  <dcterms:created xsi:type="dcterms:W3CDTF">2016-06-09T17:03:01Z</dcterms:created>
  <dcterms:modified xsi:type="dcterms:W3CDTF">2016-09-13T18:55:18Z</dcterms:modified>
</cp:coreProperties>
</file>