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8" r:id="rId2"/>
    <p:sldId id="316" r:id="rId3"/>
    <p:sldId id="296" r:id="rId4"/>
    <p:sldId id="279" r:id="rId5"/>
    <p:sldId id="283" r:id="rId6"/>
    <p:sldId id="284" r:id="rId7"/>
    <p:sldId id="285" r:id="rId8"/>
    <p:sldId id="287" r:id="rId9"/>
    <p:sldId id="300" r:id="rId10"/>
    <p:sldId id="301" r:id="rId11"/>
    <p:sldId id="302" r:id="rId12"/>
    <p:sldId id="303" r:id="rId13"/>
    <p:sldId id="304" r:id="rId14"/>
    <p:sldId id="305" r:id="rId15"/>
    <p:sldId id="306" r:id="rId16"/>
    <p:sldId id="313" r:id="rId17"/>
    <p:sldId id="314" r:id="rId18"/>
    <p:sldId id="315" r:id="rId19"/>
    <p:sldId id="309" r:id="rId20"/>
    <p:sldId id="311" r:id="rId21"/>
    <p:sldId id="312" r:id="rId2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4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82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BFFCFCE-E844-430D-8378-66FAE5B728F0}" type="datetimeFigureOut">
              <a:rPr lang="pt-BR" smtClean="0"/>
              <a:t>28/06/2016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667B19-5C07-411E-ACF5-84B1CB78DBB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BFFCFCE-E844-430D-8378-66FAE5B728F0}" type="datetimeFigureOut">
              <a:rPr lang="pt-BR" smtClean="0"/>
              <a:t>28/06/2016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667B19-5C07-411E-ACF5-84B1CB78DBB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BFFCFCE-E844-430D-8378-66FAE5B728F0}" type="datetimeFigureOut">
              <a:rPr lang="pt-BR" smtClean="0"/>
              <a:t>28/06/2016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667B19-5C07-411E-ACF5-84B1CB78DBB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BFFCFCE-E844-430D-8378-66FAE5B728F0}" type="datetimeFigureOut">
              <a:rPr lang="pt-BR" smtClean="0"/>
              <a:t>28/06/2016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667B19-5C07-411E-ACF5-84B1CB78DBB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andreia.fernandes\AppData\Local\Microsoft\Windows\Temporary Internet Files\Low\Content.IE5\21SM7JW4\slide_base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BFFCFCE-E844-430D-8378-66FAE5B728F0}" type="datetimeFigureOut">
              <a:rPr lang="pt-BR" smtClean="0"/>
              <a:t>28/06/2016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667B19-5C07-411E-ACF5-84B1CB78DBB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BFFCFCE-E844-430D-8378-66FAE5B728F0}" type="datetimeFigureOut">
              <a:rPr lang="pt-BR" smtClean="0"/>
              <a:t>28/06/2016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667B19-5C07-411E-ACF5-84B1CB78DBB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BFFCFCE-E844-430D-8378-66FAE5B728F0}" type="datetimeFigureOut">
              <a:rPr lang="pt-BR" smtClean="0"/>
              <a:t>28/06/2016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667B19-5C07-411E-ACF5-84B1CB78DBB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BFFCFCE-E844-430D-8378-66FAE5B728F0}" type="datetimeFigureOut">
              <a:rPr lang="pt-BR" smtClean="0"/>
              <a:t>28/06/2016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667B19-5C07-411E-ACF5-84B1CB78DBB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BFFCFCE-E844-430D-8378-66FAE5B728F0}" type="datetimeFigureOut">
              <a:rPr lang="pt-BR" smtClean="0"/>
              <a:t>28/06/2016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667B19-5C07-411E-ACF5-84B1CB78DBB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BFFCFCE-E844-430D-8378-66FAE5B728F0}" type="datetimeFigureOut">
              <a:rPr lang="pt-BR" smtClean="0"/>
              <a:t>28/06/2016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667B19-5C07-411E-ACF5-84B1CB78DBB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BFFCFCE-E844-430D-8378-66FAE5B728F0}" type="datetimeFigureOut">
              <a:rPr lang="pt-BR" smtClean="0"/>
              <a:t>28/06/2016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667B19-5C07-411E-ACF5-84B1CB78DBB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BFFCFCE-E844-430D-8378-66FAE5B728F0}" type="datetimeFigureOut">
              <a:rPr lang="pt-BR" smtClean="0"/>
              <a:t>28/06/2016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667B19-5C07-411E-ACF5-84B1CB78DBB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ndreia.fernandes\AppData\Local\Microsoft\Windows\Temporary Internet Files\Low\Content.IE5\21SM7JW4\slide_base[1].jp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 estilo do título mestre</a:t>
            </a:r>
          </a:p>
        </p:txBody>
      </p:sp>
      <p:sp>
        <p:nvSpPr>
          <p:cNvPr id="1028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1BFFCFCE-E844-430D-8378-66FAE5B728F0}" type="datetimeFigureOut">
              <a:rPr lang="pt-BR" smtClean="0"/>
              <a:t>28/06/2016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E6667B19-5C07-411E-ACF5-84B1CB78DBB2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b="1" dirty="0">
                <a:solidFill>
                  <a:srgbClr val="C00000"/>
                </a:solidFill>
              </a:rPr>
              <a:t>Pedagogia de Jesus – parte 1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692696"/>
            <a:ext cx="6400800" cy="1752600"/>
          </a:xfrm>
        </p:spPr>
        <p:txBody>
          <a:bodyPr/>
          <a:lstStyle/>
          <a:p>
            <a:r>
              <a:rPr lang="pt-BR" dirty="0"/>
              <a:t>Programa “mais um pouco”</a:t>
            </a:r>
          </a:p>
          <a:p>
            <a:r>
              <a:rPr lang="pt-BR" dirty="0"/>
              <a:t>Formação para Escola Dominical</a:t>
            </a:r>
          </a:p>
        </p:txBody>
      </p:sp>
      <p:sp>
        <p:nvSpPr>
          <p:cNvPr id="4" name="Subtítulo 2"/>
          <p:cNvSpPr txBox="1">
            <a:spLocks/>
          </p:cNvSpPr>
          <p:nvPr/>
        </p:nvSpPr>
        <p:spPr bwMode="auto">
          <a:xfrm>
            <a:off x="1547664" y="3883025"/>
            <a:ext cx="64008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pt-BR" dirty="0"/>
              <a:t>Eber Borges da Costa</a:t>
            </a:r>
          </a:p>
        </p:txBody>
      </p:sp>
    </p:spTree>
    <p:extLst>
      <p:ext uri="{BB962C8B-B14F-4D97-AF65-F5344CB8AC3E}">
        <p14:creationId xmlns:p14="http://schemas.microsoft.com/office/powerpoint/2010/main" val="38525937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br>
              <a:rPr lang="pt-BR" sz="3600" b="1" dirty="0">
                <a:solidFill>
                  <a:srgbClr val="C00000"/>
                </a:solidFill>
              </a:rPr>
            </a:br>
            <a:br>
              <a:rPr lang="pt-BR" sz="3600" b="1" dirty="0">
                <a:solidFill>
                  <a:srgbClr val="C00000"/>
                </a:solidFill>
              </a:rPr>
            </a:br>
            <a:r>
              <a:rPr lang="pt-BR" sz="3600" b="1" dirty="0">
                <a:solidFill>
                  <a:srgbClr val="C00000"/>
                </a:solidFill>
              </a:rPr>
              <a:t>Semelhanças com os rabis:</a:t>
            </a:r>
            <a:br>
              <a:rPr lang="pt-BR" dirty="0">
                <a:solidFill>
                  <a:srgbClr val="C00000"/>
                </a:solidFill>
              </a:rPr>
            </a:br>
            <a:endParaRPr lang="pt-BR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8396" y="1268760"/>
            <a:ext cx="7787208" cy="485740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BR" sz="2800" dirty="0"/>
              <a:t>tem um grupo de discípulos com os quais mantem um vínculo estreito;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BR" sz="2800" dirty="0"/>
              <a:t>prega e ensina na sinagoga;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BR" sz="2800" dirty="0"/>
              <a:t>as formas se seu ensino não parecem romper com as que empregam os doutores de Israel: os rabis eram </a:t>
            </a:r>
            <a:r>
              <a:rPr lang="pt-BR" sz="2800" i="1" dirty="0"/>
              <a:t>experts</a:t>
            </a:r>
            <a:r>
              <a:rPr lang="pt-BR" sz="2800" dirty="0"/>
              <a:t> na arte e na técnica do diálogo;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endParaRPr lang="pt-BR" sz="2800" b="1" i="1" dirty="0"/>
          </a:p>
        </p:txBody>
      </p:sp>
    </p:spTree>
    <p:extLst>
      <p:ext uri="{BB962C8B-B14F-4D97-AF65-F5344CB8AC3E}">
        <p14:creationId xmlns:p14="http://schemas.microsoft.com/office/powerpoint/2010/main" val="29374030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br>
              <a:rPr lang="pt-BR" sz="3200" b="1" dirty="0">
                <a:solidFill>
                  <a:srgbClr val="C00000"/>
                </a:solidFill>
              </a:rPr>
            </a:br>
            <a:br>
              <a:rPr lang="pt-BR" sz="3200" b="1" dirty="0">
                <a:solidFill>
                  <a:srgbClr val="C00000"/>
                </a:solidFill>
              </a:rPr>
            </a:br>
            <a:r>
              <a:rPr lang="pt-BR" sz="3600" b="1" dirty="0">
                <a:solidFill>
                  <a:srgbClr val="C00000"/>
                </a:solidFill>
              </a:rPr>
              <a:t>Semelhanças com os rabis:</a:t>
            </a:r>
            <a:br>
              <a:rPr lang="pt-BR" dirty="0">
                <a:solidFill>
                  <a:srgbClr val="C00000"/>
                </a:solidFill>
              </a:rPr>
            </a:br>
            <a:endParaRPr lang="pt-BR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BR" sz="2800" dirty="0"/>
              <a:t>faz numerosas referências e comentários sobre os textos bíblicos;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BR" sz="2800" dirty="0"/>
              <a:t>deixa-se chamar “mestre” pelo povo , por seus discípulos e pelos escribas mesmo.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endParaRPr lang="pt-BR" sz="2800" b="1" i="1" dirty="0"/>
          </a:p>
        </p:txBody>
      </p:sp>
    </p:spTree>
    <p:extLst>
      <p:ext uri="{BB962C8B-B14F-4D97-AF65-F5344CB8AC3E}">
        <p14:creationId xmlns:p14="http://schemas.microsoft.com/office/powerpoint/2010/main" val="13991446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778098"/>
          </a:xfrm>
        </p:spPr>
        <p:txBody>
          <a:bodyPr>
            <a:normAutofit fontScale="90000"/>
          </a:bodyPr>
          <a:lstStyle/>
          <a:p>
            <a:br>
              <a:rPr lang="pt-BR" sz="3200" b="1" dirty="0">
                <a:solidFill>
                  <a:srgbClr val="C00000"/>
                </a:solidFill>
              </a:rPr>
            </a:br>
            <a:r>
              <a:rPr lang="pt-BR" sz="3600" b="1" dirty="0">
                <a:solidFill>
                  <a:srgbClr val="C00000"/>
                </a:solidFill>
              </a:rPr>
              <a:t>Diferenças com os rabis:</a:t>
            </a:r>
            <a:br>
              <a:rPr lang="pt-BR" dirty="0">
                <a:solidFill>
                  <a:srgbClr val="C00000"/>
                </a:solidFill>
              </a:rPr>
            </a:br>
            <a:endParaRPr lang="pt-BR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42392" y="1052736"/>
            <a:ext cx="7859216" cy="5001419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BR" sz="2600" dirty="0"/>
              <a:t>ensina em qualquer lugar;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BR" sz="2600" dirty="0"/>
              <a:t>ensina a qualquer classe de pessoas: em particular, as pessoas condenadas e rechaçadas pela Lei judaica: mulheres e crianças, publicanos e pescadores, enfermos e prostitutas, e toda classe de “impuros”;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BR" sz="2600" dirty="0"/>
              <a:t>usa com predileção um estilo pedagógico que lhe é próprio: a parábola, que não tem correspondente na literatura rabínica.</a:t>
            </a:r>
          </a:p>
          <a:p>
            <a:pPr>
              <a:buFont typeface="Wingdings" panose="05000000000000000000" pitchFamily="2" charset="2"/>
              <a:buChar char="ü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876209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br>
              <a:rPr lang="pt-BR" sz="3200" b="1" dirty="0">
                <a:solidFill>
                  <a:srgbClr val="C00000"/>
                </a:solidFill>
              </a:rPr>
            </a:br>
            <a:br>
              <a:rPr lang="pt-BR" sz="3200" b="1" dirty="0">
                <a:solidFill>
                  <a:srgbClr val="C00000"/>
                </a:solidFill>
              </a:rPr>
            </a:br>
            <a:r>
              <a:rPr lang="pt-BR" sz="3600" b="1" dirty="0">
                <a:solidFill>
                  <a:srgbClr val="C00000"/>
                </a:solidFill>
              </a:rPr>
              <a:t>Diferenças com os rabis:</a:t>
            </a:r>
            <a:br>
              <a:rPr lang="pt-BR" dirty="0">
                <a:solidFill>
                  <a:srgbClr val="C00000"/>
                </a:solidFill>
              </a:rPr>
            </a:br>
            <a:endParaRPr lang="pt-BR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268760"/>
            <a:ext cx="7931224" cy="5001419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BR" sz="2600" dirty="0"/>
              <a:t>seus discípulos são chamados e não o seguem por iniciativa própria, nem para iniciar uma carreira; 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BR" sz="2600" dirty="0"/>
              <a:t>seu estado </a:t>
            </a:r>
            <a:r>
              <a:rPr lang="pt-BR" sz="2600" b="1" i="1" dirty="0">
                <a:solidFill>
                  <a:srgbClr val="C00000"/>
                </a:solidFill>
              </a:rPr>
              <a:t>não é</a:t>
            </a:r>
            <a:r>
              <a:rPr lang="pt-BR" sz="2600" b="1" i="1" dirty="0"/>
              <a:t> </a:t>
            </a:r>
            <a:r>
              <a:rPr lang="pt-BR" sz="2600" dirty="0"/>
              <a:t>transitório até chegarem eles mesmos a ser mestres (Mateus 10.24-25);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BR" sz="2600" dirty="0"/>
              <a:t>a proibição que Jesus faz a seus discípulos de fazerem-se chamar mestres, mostra que ele se separa da hierarquia de cargos e honras que existia na sinagoga: (Mateus 23.8).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790114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73643" y="476672"/>
            <a:ext cx="8229600" cy="778098"/>
          </a:xfrm>
        </p:spPr>
        <p:txBody>
          <a:bodyPr>
            <a:normAutofit fontScale="90000"/>
          </a:bodyPr>
          <a:lstStyle/>
          <a:p>
            <a:br>
              <a:rPr lang="pt-BR" sz="3200" b="1" dirty="0">
                <a:solidFill>
                  <a:srgbClr val="C00000"/>
                </a:solidFill>
              </a:rPr>
            </a:br>
            <a:br>
              <a:rPr lang="pt-BR" sz="3200" b="1" dirty="0">
                <a:solidFill>
                  <a:srgbClr val="C00000"/>
                </a:solidFill>
              </a:rPr>
            </a:br>
            <a:r>
              <a:rPr lang="pt-BR" sz="3600" b="1" dirty="0">
                <a:solidFill>
                  <a:srgbClr val="C00000"/>
                </a:solidFill>
              </a:rPr>
              <a:t>Diferenças com os rabis:</a:t>
            </a:r>
            <a:br>
              <a:rPr lang="pt-BR" dirty="0">
                <a:solidFill>
                  <a:srgbClr val="C00000"/>
                </a:solidFill>
              </a:rPr>
            </a:br>
            <a:endParaRPr lang="pt-BR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39064" y="1412776"/>
            <a:ext cx="7698757" cy="5001419"/>
          </a:xfrm>
        </p:spPr>
        <p:txBody>
          <a:bodyPr/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BR" sz="2800" dirty="0"/>
              <a:t>Jesus faz uma releitura das passagens do AT a partir de </a:t>
            </a:r>
            <a:r>
              <a:rPr lang="pt-BR" dirty="0"/>
              <a:t>sua</a:t>
            </a:r>
            <a:r>
              <a:rPr lang="pt-BR" sz="2800" dirty="0"/>
              <a:t> própria prática, e não os utiliza como norma universal e absoluta;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BR" sz="2800" dirty="0"/>
              <a:t>Jesus é um mestre popular; sua autoridade não vem dos canais de formação dos rabis.</a:t>
            </a:r>
          </a:p>
          <a:p>
            <a:pPr>
              <a:buFont typeface="Wingdings" panose="05000000000000000000" pitchFamily="2" charset="2"/>
              <a:buChar char="ü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716173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620688"/>
            <a:ext cx="8229600" cy="5793507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BR" sz="2800" dirty="0"/>
              <a:t>Em resumo, podemos afirmar que Jesus, ensinando sobre Deus, seu Reino e sua vontade, não se distancia muito dos temas do judaísmo; 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BR" sz="2800" dirty="0"/>
              <a:t>o que muda é o tratamento dos mesmos conteúdos quando radicaliza os ensinos em defesa da vida e do povo e contra as teorias abstratas usadas ideologicamente para manter uma estrutura religiosa e social.</a:t>
            </a:r>
          </a:p>
          <a:p>
            <a:pPr>
              <a:buFont typeface="Wingdings" panose="05000000000000000000" pitchFamily="2" charset="2"/>
              <a:buChar char="ü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909103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19256" cy="868958"/>
          </a:xfrm>
        </p:spPr>
        <p:txBody>
          <a:bodyPr/>
          <a:lstStyle/>
          <a:p>
            <a:br>
              <a:rPr lang="pt-BR" sz="3200" dirty="0"/>
            </a:br>
            <a:r>
              <a:rPr lang="pt-BR" sz="3200" b="1" dirty="0">
                <a:solidFill>
                  <a:srgbClr val="C00000"/>
                </a:solidFill>
              </a:rPr>
              <a:t>A Pedagogia de Jesus e a Escola Dominical</a:t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pt-BR" sz="2800" dirty="0"/>
              <a:t>O modo de Jesus ensinar deve ser um modelo e uma inspiração para quem trabalha com a Escola Dominical hoje;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pt-BR" sz="2800" dirty="0"/>
              <a:t>Para isso, devemos considerar alguns aspectos fundamentais da construção do saber humano: o afeto, a compaixão, a proximidade</a:t>
            </a:r>
            <a:r>
              <a:rPr lang="pt-BR" dirty="0"/>
              <a:t>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799666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19256" cy="868958"/>
          </a:xfrm>
        </p:spPr>
        <p:txBody>
          <a:bodyPr/>
          <a:lstStyle/>
          <a:p>
            <a:br>
              <a:rPr lang="pt-BR" sz="3200" dirty="0"/>
            </a:br>
            <a:r>
              <a:rPr lang="pt-BR" sz="3200" b="1" dirty="0">
                <a:solidFill>
                  <a:srgbClr val="C00000"/>
                </a:solidFill>
              </a:rPr>
              <a:t>A Pedagogia de Jesus e a Escola Dominical</a:t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pt-BR" sz="2800" dirty="0"/>
              <a:t>A pedagogia de Jesus é libertadora não apenas porque o conteúdo do Evangelho é libertador, mas pela forma como ele transmite a mensagem do Reino de Deus.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pt-BR" sz="2800" dirty="0"/>
              <a:t>Quando se fala em Educação Cristã, não é possível para dissociar método de conteúdo!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693526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19256" cy="868958"/>
          </a:xfrm>
        </p:spPr>
        <p:txBody>
          <a:bodyPr/>
          <a:lstStyle/>
          <a:p>
            <a:br>
              <a:rPr lang="pt-BR" sz="3200" dirty="0"/>
            </a:br>
            <a:r>
              <a:rPr lang="pt-BR" sz="3200" b="1" dirty="0">
                <a:solidFill>
                  <a:srgbClr val="C00000"/>
                </a:solidFill>
              </a:rPr>
              <a:t>A Pedagogia de Jesus e a Escola Dominical</a:t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pt-BR" sz="2800" dirty="0"/>
              <a:t>A forma como ensinamos é já o Evangelho em ação.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pt-BR" sz="2800" dirty="0"/>
              <a:t>Se o amor é o conteúdo fundamental da doutrina bíblica, ensinar como amor (como método) é já praticar o que se ensina.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pt-BR" sz="2800" dirty="0"/>
              <a:t>Ensinar com amor: proximidade, convívio, afetividade, respeito, compaixão, sensibilidade....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667491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43000"/>
          </a:xfrm>
        </p:spPr>
        <p:txBody>
          <a:bodyPr/>
          <a:lstStyle/>
          <a:p>
            <a:r>
              <a:rPr lang="pt-BR" sz="3200" b="1" dirty="0">
                <a:solidFill>
                  <a:srgbClr val="C00000"/>
                </a:solidFill>
              </a:rPr>
              <a:t>Para a reflexão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57554" y="1124744"/>
            <a:ext cx="7905564" cy="4761656"/>
          </a:xfrm>
          <a:noFill/>
        </p:spPr>
        <p:txBody>
          <a:bodyPr/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SzPct val="120000"/>
              <a:buFont typeface="Wingdings" panose="05000000000000000000" pitchFamily="2" charset="2"/>
              <a:buChar char="Ü"/>
            </a:pPr>
            <a:r>
              <a:rPr lang="pt-BR" sz="2800" dirty="0"/>
              <a:t>Fizemos o exercício de comparar Jesus com os mestres de seu tempo, apontando semelhanças e diferenças. Que tal fazer o mesmo com a gente?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SzPct val="120000"/>
              <a:buFont typeface="Wingdings" panose="05000000000000000000" pitchFamily="2" charset="2"/>
              <a:buChar char="Ü"/>
            </a:pPr>
            <a:r>
              <a:rPr lang="pt-BR" sz="2800" dirty="0"/>
              <a:t>O que você apontaria como semelhante e diferente da sua prática pedagógica comparada com a de Jesus?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933646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 dirty="0">
                <a:solidFill>
                  <a:srgbClr val="C00000"/>
                </a:solidFill>
              </a:rPr>
              <a:t>Objetivos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pt-BR" sz="2400" dirty="0"/>
              <a:t>Destacar os principais espaços de ensino presentes na Bíblia e o uso que Jesus fez deles;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pt-BR" sz="2400" dirty="0"/>
              <a:t>Apontar as principais características da “Pedagogia de Jesus” que o tornam diferente dos mestres de seu tempo;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pt-BR" sz="2400" dirty="0"/>
              <a:t>A partir do exemplo de Jesus, refletir sobre as possibilidades de construir uma prática pedagógica mais próxima da vida das pessoas hoje.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522799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br>
              <a:rPr lang="pt-BR" dirty="0">
                <a:solidFill>
                  <a:srgbClr val="C00000"/>
                </a:solidFill>
              </a:rPr>
            </a:br>
            <a:r>
              <a:rPr lang="pt-BR" sz="3200" b="1" dirty="0">
                <a:solidFill>
                  <a:srgbClr val="C00000"/>
                </a:solidFill>
              </a:rPr>
              <a:t>Referências bibliográficas</a:t>
            </a:r>
            <a:br>
              <a:rPr lang="pt-BR" dirty="0">
                <a:solidFill>
                  <a:srgbClr val="C00000"/>
                </a:solidFill>
              </a:rPr>
            </a:br>
            <a:endParaRPr lang="pt-BR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pt-BR" sz="2800" dirty="0"/>
              <a:t>PREISWERK, </a:t>
            </a:r>
            <a:r>
              <a:rPr lang="pt-BR" sz="2800" dirty="0" err="1"/>
              <a:t>Matthias</a:t>
            </a:r>
            <a:r>
              <a:rPr lang="pt-BR" sz="2800" dirty="0"/>
              <a:t>. </a:t>
            </a:r>
            <a:r>
              <a:rPr lang="pt-BR" sz="2800" b="1" dirty="0"/>
              <a:t>Educar </a:t>
            </a:r>
            <a:r>
              <a:rPr lang="pt-BR" sz="2800" b="1" dirty="0" err="1"/>
              <a:t>en</a:t>
            </a:r>
            <a:r>
              <a:rPr lang="pt-BR" sz="2800" b="1" dirty="0"/>
              <a:t> </a:t>
            </a:r>
            <a:r>
              <a:rPr lang="pt-BR" sz="2800" b="1" dirty="0" err="1"/>
              <a:t>la</a:t>
            </a:r>
            <a:r>
              <a:rPr lang="pt-BR" sz="2800" b="1" dirty="0"/>
              <a:t> </a:t>
            </a:r>
            <a:r>
              <a:rPr lang="pt-BR" sz="2800" b="1" dirty="0" err="1"/>
              <a:t>palabra</a:t>
            </a:r>
            <a:r>
              <a:rPr lang="pt-BR" sz="2800" b="1" dirty="0"/>
              <a:t> viva: Marco </a:t>
            </a:r>
            <a:r>
              <a:rPr lang="pt-BR" sz="2800" b="1" dirty="0" err="1"/>
              <a:t>teorico</a:t>
            </a:r>
            <a:r>
              <a:rPr lang="pt-BR" sz="2800" b="1" dirty="0"/>
              <a:t> para </a:t>
            </a:r>
            <a:r>
              <a:rPr lang="pt-BR" sz="2800" b="1" dirty="0" err="1"/>
              <a:t>la</a:t>
            </a:r>
            <a:r>
              <a:rPr lang="pt-BR" sz="2800" b="1" dirty="0"/>
              <a:t> </a:t>
            </a:r>
            <a:r>
              <a:rPr lang="pt-BR" sz="2800" b="1" dirty="0" err="1"/>
              <a:t>educacion</a:t>
            </a:r>
            <a:r>
              <a:rPr lang="pt-BR" sz="2800" b="1" dirty="0"/>
              <a:t> </a:t>
            </a:r>
            <a:r>
              <a:rPr lang="pt-BR" sz="2800" b="1" dirty="0" err="1"/>
              <a:t>cristiana</a:t>
            </a:r>
            <a:r>
              <a:rPr lang="pt-BR" sz="2800" dirty="0"/>
              <a:t>. Lima: [s.n.], 1984. 124 p. (</a:t>
            </a:r>
            <a:r>
              <a:rPr lang="pt-BR" sz="2800" dirty="0" err="1"/>
              <a:t>Cuadernos</a:t>
            </a:r>
            <a:r>
              <a:rPr lang="pt-BR" sz="2800" dirty="0"/>
              <a:t> de </a:t>
            </a:r>
            <a:r>
              <a:rPr lang="pt-BR" sz="2800" dirty="0" err="1"/>
              <a:t>estudio</a:t>
            </a:r>
            <a:r>
              <a:rPr lang="pt-BR" sz="2800" dirty="0"/>
              <a:t>, 25).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pt-BR" sz="2800" dirty="0"/>
              <a:t>MESTERS, Carlos. </a:t>
            </a:r>
            <a:r>
              <a:rPr lang="pt-BR" sz="2800" b="1" dirty="0"/>
              <a:t>Jesus formando e formador: aprender e ensinar</a:t>
            </a:r>
            <a:r>
              <a:rPr lang="pt-BR" sz="2800" dirty="0"/>
              <a:t>. São Leopoldo: CEBI, 2012.</a:t>
            </a:r>
          </a:p>
          <a:p>
            <a:pPr algn="just">
              <a:buFont typeface="Wingdings" panose="05000000000000000000" pitchFamily="2" charset="2"/>
              <a:buChar char="v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66163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/>
          <a:lstStyle/>
          <a:p>
            <a:r>
              <a:rPr lang="pt-BR" dirty="0"/>
              <a:t>Eber Borges da Costa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32147" y="1863559"/>
            <a:ext cx="4402832" cy="3523529"/>
          </a:xfrm>
        </p:spPr>
        <p:txBody>
          <a:bodyPr/>
          <a:lstStyle/>
          <a:p>
            <a:pPr algn="just">
              <a:buFont typeface="Wingdings" pitchFamily="2" charset="2"/>
              <a:buChar char="ü"/>
            </a:pPr>
            <a:r>
              <a:rPr lang="pt-BR" sz="2400" dirty="0">
                <a:latin typeface="+mj-lt"/>
              </a:rPr>
              <a:t>Pastor metodista em Campinas, SP; Professor na Área de Teologia Pastoral na Faculdade de Teologia da UMESP; Coordenador Nacional de Educação de Cristã da Igreja Metodista.</a:t>
            </a:r>
          </a:p>
        </p:txBody>
      </p:sp>
      <p:pic>
        <p:nvPicPr>
          <p:cNvPr id="1026" name="Picture 2" descr="https://fbcdn-sphotos-a-a.akamaihd.net/hphotos-ak-xft1/v/t1.0-9/13124657_1185356194808998_8100650302282850805_n.jpg?oh=77c1982c8e108dc6cca77db7118a7b10&amp;oe=57C6432A&amp;__gda__=1472463691_35d47ead8ce632c638a2922c566892a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7969" y="1448430"/>
            <a:ext cx="2256185" cy="300824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Espaço Reservado para Conteúdo 2"/>
          <p:cNvSpPr txBox="1">
            <a:spLocks/>
          </p:cNvSpPr>
          <p:nvPr/>
        </p:nvSpPr>
        <p:spPr bwMode="auto">
          <a:xfrm>
            <a:off x="0" y="4772572"/>
            <a:ext cx="6840760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pt-BR" sz="2200" b="1" dirty="0"/>
              <a:t>Contato: escoladominical@metodista.org.br</a:t>
            </a:r>
          </a:p>
        </p:txBody>
      </p:sp>
    </p:spTree>
    <p:extLst>
      <p:ext uri="{BB962C8B-B14F-4D97-AF65-F5344CB8AC3E}">
        <p14:creationId xmlns:p14="http://schemas.microsoft.com/office/powerpoint/2010/main" val="13061005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01804"/>
            <a:ext cx="8229600" cy="936104"/>
          </a:xfrm>
        </p:spPr>
        <p:txBody>
          <a:bodyPr>
            <a:normAutofit fontScale="90000"/>
          </a:bodyPr>
          <a:lstStyle/>
          <a:p>
            <a:pPr lvl="0"/>
            <a:br>
              <a:rPr lang="pt-BR" sz="2800" b="1" dirty="0">
                <a:solidFill>
                  <a:srgbClr val="C00000"/>
                </a:solidFill>
              </a:rPr>
            </a:br>
            <a:br>
              <a:rPr lang="pt-BR" sz="2800" b="1" dirty="0">
                <a:solidFill>
                  <a:srgbClr val="C00000"/>
                </a:solidFill>
              </a:rPr>
            </a:br>
            <a:r>
              <a:rPr lang="pt-BR" sz="2800" b="1" dirty="0">
                <a:solidFill>
                  <a:srgbClr val="C00000"/>
                </a:solidFill>
              </a:rPr>
              <a:t>As práticas pedagógicas na Bíblia</a:t>
            </a:r>
            <a:br>
              <a:rPr lang="pt-BR" dirty="0">
                <a:solidFill>
                  <a:srgbClr val="C00000"/>
                </a:solidFill>
              </a:rPr>
            </a:br>
            <a:endParaRPr lang="pt-BR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61002" y="1268760"/>
            <a:ext cx="7421996" cy="4857404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pt-BR" sz="2400" dirty="0"/>
              <a:t>Ao falar das práticas pedagógicas na Bíblia, é preciso destacar  duas perspectivas: 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BR" sz="2400" b="1" dirty="0"/>
              <a:t>uma teológica,</a:t>
            </a:r>
            <a:r>
              <a:rPr lang="pt-BR" sz="2400" dirty="0"/>
              <a:t> que aparecerá em todas as suas manifestações: </a:t>
            </a:r>
            <a:r>
              <a:rPr lang="pt-BR" sz="2400" i="1" dirty="0">
                <a:solidFill>
                  <a:srgbClr val="C00000"/>
                </a:solidFill>
              </a:rPr>
              <a:t>Deus é considerado o principal e verdadeiro educador</a:t>
            </a:r>
            <a:r>
              <a:rPr lang="pt-BR" sz="2400" dirty="0"/>
              <a:t>; 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BR" sz="2400" b="1" dirty="0"/>
              <a:t>uma sociológica,</a:t>
            </a:r>
            <a:r>
              <a:rPr lang="pt-BR" sz="2400" dirty="0"/>
              <a:t> presente em todas as formas estruturais e institucionais: </a:t>
            </a:r>
            <a:r>
              <a:rPr lang="pt-BR" sz="2400" i="1" dirty="0">
                <a:solidFill>
                  <a:srgbClr val="C00000"/>
                </a:solidFill>
              </a:rPr>
              <a:t>a família é a instituição educativa matriz e essencial em Israel</a:t>
            </a:r>
            <a:r>
              <a:rPr lang="pt-BR" sz="2400" dirty="0"/>
              <a:t>.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717202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143000"/>
          </a:xfrm>
        </p:spPr>
        <p:txBody>
          <a:bodyPr>
            <a:normAutofit/>
          </a:bodyPr>
          <a:lstStyle/>
          <a:p>
            <a:r>
              <a:rPr lang="pt-BR" sz="3200" b="1" dirty="0">
                <a:solidFill>
                  <a:srgbClr val="C00000"/>
                </a:solidFill>
              </a:rPr>
              <a:t>Os Lugares de Ensino na Bíblia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88994" y="1340768"/>
            <a:ext cx="7566012" cy="4785395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pt-BR" sz="2600" b="1" dirty="0"/>
              <a:t>A educação acontecia basicamente na família:</a:t>
            </a:r>
            <a:endParaRPr lang="pt-BR" sz="2600" dirty="0"/>
          </a:p>
          <a:p>
            <a:pPr marL="914400" lvl="1" indent="-51435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BR" sz="2600" dirty="0"/>
              <a:t>o </a:t>
            </a:r>
            <a:r>
              <a:rPr lang="pt-BR" sz="2600" b="1" dirty="0">
                <a:solidFill>
                  <a:srgbClr val="C00000"/>
                </a:solidFill>
              </a:rPr>
              <a:t>ensino da moral </a:t>
            </a:r>
            <a:r>
              <a:rPr lang="pt-BR" sz="2600" dirty="0"/>
              <a:t>era ministrado pela mãe e pelo pai, na infância (Provérbios 1.8;6.20);</a:t>
            </a:r>
          </a:p>
          <a:p>
            <a:pPr marL="914400" lvl="1" indent="-51435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BR" sz="2600" dirty="0"/>
              <a:t>a </a:t>
            </a:r>
            <a:r>
              <a:rPr lang="pt-BR" sz="2600" b="1" dirty="0">
                <a:solidFill>
                  <a:srgbClr val="C00000"/>
                </a:solidFill>
              </a:rPr>
              <a:t>educação religiosa e profissional </a:t>
            </a:r>
            <a:r>
              <a:rPr lang="pt-BR" sz="2600" dirty="0"/>
              <a:t>era ensinada na adolescência, tendo o pai como responsável (Êxodo  10.2; Deuteronômio 4.9; 6.7;20-21).</a:t>
            </a:r>
          </a:p>
          <a:p>
            <a:pPr marL="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009148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b="1" dirty="0">
                <a:solidFill>
                  <a:srgbClr val="C00000"/>
                </a:solidFill>
              </a:rPr>
              <a:t>Educação religiosa nos tempos de Jesus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pt-BR" sz="3000" dirty="0"/>
              <a:t> Havia três ambientes principais de formação religiosa: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pt-BR" dirty="0"/>
              <a:t> Em</a:t>
            </a:r>
            <a:r>
              <a:rPr lang="pt-BR" b="1" dirty="0"/>
              <a:t> </a:t>
            </a:r>
            <a:r>
              <a:rPr lang="pt-BR" b="1" dirty="0">
                <a:solidFill>
                  <a:srgbClr val="C00000"/>
                </a:solidFill>
              </a:rPr>
              <a:t>Casa</a:t>
            </a:r>
            <a:r>
              <a:rPr lang="pt-BR" b="1" dirty="0"/>
              <a:t> </a:t>
            </a:r>
            <a:r>
              <a:rPr lang="pt-BR" dirty="0"/>
              <a:t>na família. 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pt-BR" dirty="0"/>
              <a:t>Na </a:t>
            </a:r>
            <a:r>
              <a:rPr lang="pt-BR" b="1" dirty="0">
                <a:solidFill>
                  <a:srgbClr val="C00000"/>
                </a:solidFill>
              </a:rPr>
              <a:t>Sinagoga</a:t>
            </a:r>
            <a:r>
              <a:rPr lang="pt-BR" dirty="0"/>
              <a:t> em comunidade. </a:t>
            </a:r>
          </a:p>
          <a:p>
            <a:pPr lv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pt-BR" dirty="0"/>
              <a:t>No </a:t>
            </a:r>
            <a:r>
              <a:rPr lang="pt-BR" b="1" dirty="0">
                <a:solidFill>
                  <a:srgbClr val="C00000"/>
                </a:solidFill>
              </a:rPr>
              <a:t>Templo</a:t>
            </a:r>
            <a:r>
              <a:rPr lang="pt-BR" dirty="0"/>
              <a:t> nas peregrinações com o povo.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010946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b="1" dirty="0">
                <a:solidFill>
                  <a:srgbClr val="C00000"/>
                </a:solidFill>
              </a:rPr>
              <a:t>Os espaços de ensino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896544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6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pt-BR" sz="3600" dirty="0"/>
              <a:t> Os rabinos eram os grandes educadores e ocupavam os dois principais espaços da aldeia:</a:t>
            </a:r>
          </a:p>
          <a:p>
            <a:pPr lvl="1">
              <a:lnSpc>
                <a:spcPct val="16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BR" sz="3600" dirty="0"/>
              <a:t>A</a:t>
            </a:r>
            <a:r>
              <a:rPr lang="pt-BR" sz="3600" b="1" dirty="0"/>
              <a:t>  </a:t>
            </a:r>
            <a:r>
              <a:rPr lang="pt-BR" sz="3600" b="1" dirty="0">
                <a:solidFill>
                  <a:srgbClr val="C00000"/>
                </a:solidFill>
              </a:rPr>
              <a:t>sinagoga</a:t>
            </a:r>
            <a:r>
              <a:rPr lang="pt-BR" sz="3600" b="1" dirty="0"/>
              <a:t> </a:t>
            </a:r>
          </a:p>
          <a:p>
            <a:pPr lvl="1">
              <a:lnSpc>
                <a:spcPct val="16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BR" sz="3600" dirty="0"/>
              <a:t>A</a:t>
            </a:r>
            <a:r>
              <a:rPr lang="pt-BR" sz="3600" b="1" dirty="0"/>
              <a:t> </a:t>
            </a:r>
            <a:r>
              <a:rPr lang="pt-BR" sz="3600" b="1" dirty="0">
                <a:solidFill>
                  <a:srgbClr val="C00000"/>
                </a:solidFill>
              </a:rPr>
              <a:t>escola</a:t>
            </a:r>
            <a:endParaRPr lang="pt-BR" sz="3600" b="1" i="1" dirty="0">
              <a:solidFill>
                <a:srgbClr val="C00000"/>
              </a:solidFill>
            </a:endParaRPr>
          </a:p>
          <a:p>
            <a:pPr marL="0" indent="-57150" algn="just">
              <a:lnSpc>
                <a:spcPct val="16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pt-BR" sz="3600" i="1" dirty="0"/>
              <a:t>Educar era preservar as tradições e não se deixar envolver pelas propostas do mundo cultural greco-romano.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744535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pt-BR" sz="3200" b="1" dirty="0">
                <a:solidFill>
                  <a:srgbClr val="C00000"/>
                </a:solidFill>
              </a:rPr>
              <a:t>A figura do Rabino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42392" y="1124744"/>
            <a:ext cx="7859216" cy="5184576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v"/>
            </a:pPr>
            <a:r>
              <a:rPr lang="pt-BR" sz="3000" dirty="0"/>
              <a:t>Os rabinos eram os grandes educadores:</a:t>
            </a:r>
          </a:p>
          <a:p>
            <a:pPr lvl="1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pt-BR" sz="3000" dirty="0"/>
              <a:t>Sentados na cátedra da sinagoga (Mateus 23.2), definiam o rumo da vida das pessoas colocadas sob sua guarda. </a:t>
            </a:r>
          </a:p>
          <a:p>
            <a:pPr algn="just">
              <a:lnSpc>
                <a:spcPct val="16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v"/>
            </a:pPr>
            <a:r>
              <a:rPr lang="pt-BR" sz="3000" dirty="0"/>
              <a:t>A Escola dos Escribas em Jerusalém (At 22.3). </a:t>
            </a:r>
          </a:p>
          <a:p>
            <a:pPr lvl="1" algn="just">
              <a:lnSpc>
                <a:spcPct val="16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pt-BR" sz="3000" dirty="0"/>
              <a:t>Conteúdo básico que incluía o estudo das Escrituras e da Tradição dos Antigos. </a:t>
            </a:r>
          </a:p>
          <a:p>
            <a:pPr lvl="1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235641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86677" y="457200"/>
            <a:ext cx="8229600" cy="1143000"/>
          </a:xfrm>
        </p:spPr>
        <p:txBody>
          <a:bodyPr>
            <a:normAutofit/>
          </a:bodyPr>
          <a:lstStyle/>
          <a:p>
            <a:r>
              <a:rPr lang="pt-BR" sz="3200" b="1" dirty="0">
                <a:solidFill>
                  <a:srgbClr val="C00000"/>
                </a:solidFill>
              </a:rPr>
              <a:t>A comunidade que se forma em torno de Jesus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79881" y="1533832"/>
            <a:ext cx="7643192" cy="452596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2800" dirty="0"/>
              <a:t>Jesus cria, em torno de si, uma comunidade de discípulos e discípulas que é  “</a:t>
            </a:r>
            <a:r>
              <a:rPr lang="pt-BR" sz="2800" dirty="0" err="1"/>
              <a:t>aprendente</a:t>
            </a:r>
            <a:r>
              <a:rPr lang="pt-BR" sz="2800" dirty="0"/>
              <a:t>”;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2800" dirty="0"/>
              <a:t>Na convivência com o Mestre e uns com os outros, ensinam e aprendem;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2800" dirty="0"/>
              <a:t>Jesus aproveita os espaços tradicionais de ensino para aprender e ensinar e cria outros.</a:t>
            </a:r>
          </a:p>
        </p:txBody>
      </p:sp>
    </p:spTree>
    <p:extLst>
      <p:ext uri="{BB962C8B-B14F-4D97-AF65-F5344CB8AC3E}">
        <p14:creationId xmlns:p14="http://schemas.microsoft.com/office/powerpoint/2010/main" val="40805918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br>
              <a:rPr lang="pt-BR" sz="3200" b="1" dirty="0">
                <a:solidFill>
                  <a:srgbClr val="C00000"/>
                </a:solidFill>
              </a:rPr>
            </a:br>
            <a:br>
              <a:rPr lang="pt-BR" sz="3200" b="1" dirty="0">
                <a:solidFill>
                  <a:srgbClr val="C00000"/>
                </a:solidFill>
              </a:rPr>
            </a:br>
            <a:r>
              <a:rPr lang="pt-BR" sz="3600" b="1" dirty="0">
                <a:solidFill>
                  <a:srgbClr val="C00000"/>
                </a:solidFill>
              </a:rPr>
              <a:t>Jesus: um rabi?</a:t>
            </a:r>
            <a:br>
              <a:rPr lang="pt-BR" dirty="0">
                <a:solidFill>
                  <a:srgbClr val="C00000"/>
                </a:solidFill>
              </a:rPr>
            </a:br>
            <a:endParaRPr lang="pt-BR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8396" y="1052736"/>
            <a:ext cx="7787208" cy="4857403"/>
          </a:xfrm>
        </p:spPr>
        <p:txBody>
          <a:bodyPr/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BR" sz="2600" dirty="0"/>
              <a:t>Somente nos Evangelhos Sinóticos (Mateus, Marcos e Luxas), o verbo ensinar ou instruir (</a:t>
            </a:r>
            <a:r>
              <a:rPr lang="pt-BR" sz="2600" i="1" dirty="0" err="1"/>
              <a:t>didasko</a:t>
            </a:r>
            <a:r>
              <a:rPr lang="pt-BR" sz="2600" dirty="0"/>
              <a:t>) aparece cerca de cem vezes, geralmente referindo-se à atividade de Jesus.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BR" sz="2600" dirty="0"/>
              <a:t>Nos relatos dos Evangelhos, várias pessoas se aproximam de Jesus chamando-o Rabi.</a:t>
            </a:r>
          </a:p>
          <a:p>
            <a:pPr marL="0" indent="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pt-BR" sz="2800" b="1" i="1" dirty="0">
                <a:solidFill>
                  <a:srgbClr val="C00000"/>
                </a:solidFill>
              </a:rPr>
              <a:t>No que ele se parece e no que se diferencia dos Rabis?</a:t>
            </a:r>
          </a:p>
        </p:txBody>
      </p:sp>
    </p:spTree>
    <p:extLst>
      <p:ext uri="{BB962C8B-B14F-4D97-AF65-F5344CB8AC3E}">
        <p14:creationId xmlns:p14="http://schemas.microsoft.com/office/powerpoint/2010/main" val="415592821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Modelo_slide ED</Template>
  <TotalTime>441</TotalTime>
  <Words>984</Words>
  <Application>Microsoft Office PowerPoint</Application>
  <PresentationFormat>Apresentação na tela (4:3)</PresentationFormat>
  <Paragraphs>78</Paragraphs>
  <Slides>21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21</vt:i4>
      </vt:variant>
    </vt:vector>
  </HeadingPairs>
  <TitlesOfParts>
    <vt:vector size="25" baseType="lpstr">
      <vt:lpstr>Arial</vt:lpstr>
      <vt:lpstr>Calibri</vt:lpstr>
      <vt:lpstr>Wingdings</vt:lpstr>
      <vt:lpstr>1_Tema do Office</vt:lpstr>
      <vt:lpstr>Pedagogia de Jesus – parte 1</vt:lpstr>
      <vt:lpstr>Objetivos</vt:lpstr>
      <vt:lpstr>  As práticas pedagógicas na Bíblia </vt:lpstr>
      <vt:lpstr>Os Lugares de Ensino na Bíblia</vt:lpstr>
      <vt:lpstr>Educação religiosa nos tempos de Jesus</vt:lpstr>
      <vt:lpstr>Os espaços de ensino</vt:lpstr>
      <vt:lpstr>A figura do Rabino</vt:lpstr>
      <vt:lpstr>A comunidade que se forma em torno de Jesus</vt:lpstr>
      <vt:lpstr>  Jesus: um rabi? </vt:lpstr>
      <vt:lpstr>  Semelhanças com os rabis: </vt:lpstr>
      <vt:lpstr>  Semelhanças com os rabis: </vt:lpstr>
      <vt:lpstr> Diferenças com os rabis: </vt:lpstr>
      <vt:lpstr>  Diferenças com os rabis: </vt:lpstr>
      <vt:lpstr>  Diferenças com os rabis: </vt:lpstr>
      <vt:lpstr>Apresentação do PowerPoint</vt:lpstr>
      <vt:lpstr> A Pedagogia de Jesus e a Escola Dominical </vt:lpstr>
      <vt:lpstr> A Pedagogia de Jesus e a Escola Dominical </vt:lpstr>
      <vt:lpstr> A Pedagogia de Jesus e a Escola Dominical </vt:lpstr>
      <vt:lpstr>Para a reflexão</vt:lpstr>
      <vt:lpstr> Referências bibliográficas </vt:lpstr>
      <vt:lpstr>Eber Borges da Costa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Prática Pastoral e Pedagógica de Jesus</dc:title>
  <dc:creator>Eber Borges da Costa</dc:creator>
  <cp:lastModifiedBy>Andreia Fernandes</cp:lastModifiedBy>
  <cp:revision>18</cp:revision>
  <dcterms:created xsi:type="dcterms:W3CDTF">2016-06-09T17:03:01Z</dcterms:created>
  <dcterms:modified xsi:type="dcterms:W3CDTF">2016-06-28T17:06:22Z</dcterms:modified>
</cp:coreProperties>
</file>