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5" r:id="rId3"/>
    <p:sldId id="257" r:id="rId4"/>
    <p:sldId id="258" r:id="rId5"/>
    <p:sldId id="259" r:id="rId6"/>
    <p:sldId id="276" r:id="rId7"/>
    <p:sldId id="277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64" r:id="rId22"/>
    <p:sldId id="27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A11E0-D10F-4F78-A77C-96F03091FEEA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D0D2-AFC7-4EEB-8E76-E958C2758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AF763-3D09-4249-B124-5F3884A4777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AF763-3D09-4249-B124-5F3884A4777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BFC321-22FA-4DB6-AD5E-752EAE00F34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ECA7-7FFB-451B-804C-CB5270C46955}" type="datetimeFigureOut">
              <a:rPr lang="pt-BR" smtClean="0"/>
              <a:pPr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40BB-447D-4EB5-B3AB-92221A8A4E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24736" cy="368915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67544" y="58052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Segoe Print" pitchFamily="2" charset="0"/>
              </a:rPr>
              <a:t>Coordenação Nacional de Educação Cristã (CONEC) e </a:t>
            </a:r>
          </a:p>
          <a:p>
            <a:pPr algn="ctr"/>
            <a:r>
              <a:rPr lang="pt-B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latin typeface="Segoe Print" pitchFamily="2" charset="0"/>
              </a:rPr>
              <a:t>Departamento Nacional de Escola Dominical da Igreja Metodista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55042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Aula para adultos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32160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Reflexões, Provocações e Proposições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28384" y="64533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rgbClr val="003300"/>
                </a:solidFill>
              </a:rPr>
              <a:t>revpdn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posgrado.net.br/images/institucional/quemsomos/Metodos-de-ensino.pn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b="15632"/>
          <a:stretch>
            <a:fillRect/>
          </a:stretch>
        </p:blipFill>
        <p:spPr bwMode="auto">
          <a:xfrm>
            <a:off x="251520" y="3140968"/>
            <a:ext cx="8803747" cy="295232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83568" y="404664"/>
            <a:ext cx="78488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Professor Tradicional</a:t>
            </a:r>
          </a:p>
          <a:p>
            <a:pPr algn="ctr"/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X</a:t>
            </a:r>
          </a:p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Facilitador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6" name="Símbolo de 'Não' 5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8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ho.com.br/wp-content/uploads/2015/12/andrag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808312" cy="194139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-180528" y="2299519"/>
            <a:ext cx="95050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O/a Facilitador/a deve:</a:t>
            </a:r>
          </a:p>
        </p:txBody>
      </p:sp>
      <p:grpSp>
        <p:nvGrpSpPr>
          <p:cNvPr id="2" name="Grupo 3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5" name="Símbolo de 'Não' 4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7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99592" y="3366284"/>
            <a:ext cx="71287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Comunicar com eficiência;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9592" y="4056747"/>
            <a:ext cx="71287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Promover o entusiasmo pelo aprendizado;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99592" y="4776827"/>
            <a:ext cx="712879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Demonstrar a importância prática do assunto;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5775647"/>
            <a:ext cx="71287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Orientar.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8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Ministrando a Aula</a:t>
            </a:r>
          </a:p>
        </p:txBody>
      </p: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645618"/>
            <a:ext cx="8715436" cy="32316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itchFamily="34" charset="0"/>
                <a:cs typeface="Calibri" pitchFamily="34" charset="0"/>
              </a:rPr>
              <a:t>Pode-se utilizar vários recursos comunicacionais.</a:t>
            </a: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HUMANOS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pt-BR" sz="3200" b="1" dirty="0">
                <a:latin typeface="Comic Sans MS" pitchFamily="66" charset="0"/>
                <a:cs typeface="Calibri" pitchFamily="34" charset="0"/>
              </a:rPr>
              <a:t>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MATERIAIS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  <a:p>
            <a:endParaRPr lang="pt-BR" sz="32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3200" dirty="0">
                <a:latin typeface="Calibri" pitchFamily="34" charset="0"/>
                <a:cs typeface="Calibri" pitchFamily="34" charset="0"/>
              </a:rPr>
              <a:t>É importante que se tenha noções básicas de comunicação.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57290" y="1753652"/>
            <a:ext cx="659908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Comic Sans MS" pitchFamily="66" charset="0"/>
              </a:rPr>
              <a:t>QUEM NÃO COMUNICA, SE...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7" name="Símbolo de 'Não' 16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11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3369186"/>
            <a:ext cx="2592288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EMISSOR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40152" y="3369186"/>
            <a:ext cx="2592288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RECEPTOR</a:t>
            </a:r>
          </a:p>
        </p:txBody>
      </p:sp>
      <p:sp>
        <p:nvSpPr>
          <p:cNvPr id="5" name="Elipse 4"/>
          <p:cNvSpPr/>
          <p:nvPr/>
        </p:nvSpPr>
        <p:spPr>
          <a:xfrm>
            <a:off x="3059832" y="1340768"/>
            <a:ext cx="3168352" cy="1224136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1628800"/>
            <a:ext cx="259228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MENSAGEM</a:t>
            </a:r>
          </a:p>
        </p:txBody>
      </p:sp>
      <p:sp>
        <p:nvSpPr>
          <p:cNvPr id="7" name="Elipse 6"/>
          <p:cNvSpPr/>
          <p:nvPr/>
        </p:nvSpPr>
        <p:spPr>
          <a:xfrm>
            <a:off x="3059832" y="4869160"/>
            <a:ext cx="3168352" cy="1224136"/>
          </a:xfrm>
          <a:prstGeom prst="ellipse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19872" y="5157192"/>
            <a:ext cx="259228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FEEDBACK</a:t>
            </a:r>
          </a:p>
        </p:txBody>
      </p:sp>
      <p:sp>
        <p:nvSpPr>
          <p:cNvPr id="9" name="Seta dobrada 8"/>
          <p:cNvSpPr/>
          <p:nvPr/>
        </p:nvSpPr>
        <p:spPr>
          <a:xfrm>
            <a:off x="1475656" y="1628800"/>
            <a:ext cx="1296144" cy="1224136"/>
          </a:xfrm>
          <a:prstGeom prst="ben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dobrada 9"/>
          <p:cNvSpPr/>
          <p:nvPr/>
        </p:nvSpPr>
        <p:spPr>
          <a:xfrm rot="5400000">
            <a:off x="6552220" y="1736812"/>
            <a:ext cx="1296144" cy="1224136"/>
          </a:xfrm>
          <a:prstGeom prst="ben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dobrada 10"/>
          <p:cNvSpPr/>
          <p:nvPr/>
        </p:nvSpPr>
        <p:spPr>
          <a:xfrm rot="10800000">
            <a:off x="6444208" y="4581128"/>
            <a:ext cx="1296144" cy="1224136"/>
          </a:xfrm>
          <a:prstGeom prst="ben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16200000">
            <a:off x="1367644" y="4401108"/>
            <a:ext cx="1296144" cy="1224136"/>
          </a:xfrm>
          <a:prstGeom prst="ben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07704" y="26369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Calibri" pitchFamily="34" charset="0"/>
              </a:rPr>
              <a:t>codificação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45091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C00000"/>
                </a:solidFill>
                <a:latin typeface="Calibri" pitchFamily="34" charset="0"/>
              </a:rPr>
              <a:t>decodificação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7584" y="404664"/>
            <a:ext cx="7776864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C00000"/>
                </a:solidFill>
                <a:latin typeface="Comic Sans MS" pitchFamily="66" charset="0"/>
              </a:rPr>
              <a:t>Processo de comunicação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8" name="Símbolo de 'Não' 17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20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57158" y="1810559"/>
            <a:ext cx="8358246" cy="40318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Exemplo pessoal </a:t>
            </a:r>
          </a:p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(testemunho - ética)</a:t>
            </a:r>
          </a:p>
          <a:p>
            <a:pPr lvl="1"/>
            <a:endParaRPr lang="pt-BR" sz="3200" dirty="0">
              <a:solidFill>
                <a:schemeClr val="tx2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Falar com Naturalidade </a:t>
            </a:r>
          </a:p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(não assumir um personagem)</a:t>
            </a:r>
          </a:p>
          <a:p>
            <a:pPr lvl="1"/>
            <a:endParaRPr lang="pt-BR" sz="3200" dirty="0">
              <a:solidFill>
                <a:schemeClr val="tx2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Emoção na fala</a:t>
            </a:r>
          </a:p>
          <a:p>
            <a:pPr lvl="1"/>
            <a:r>
              <a:rPr lang="pt-BR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rPr>
              <a:t>(valorizar o que está falando)</a:t>
            </a:r>
          </a:p>
        </p:txBody>
      </p:sp>
      <p:grpSp>
        <p:nvGrpSpPr>
          <p:cNvPr id="2" name="Grupo 5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7" name="Símbolo de 'Não' 6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Humanos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55576" y="1628800"/>
            <a:ext cx="459711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VOZ</a:t>
            </a:r>
          </a:p>
        </p:txBody>
      </p:sp>
      <p:grpSp>
        <p:nvGrpSpPr>
          <p:cNvPr id="2" name="Grupo 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8" name="Símbolo de 'Não' 7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251520" y="2420888"/>
            <a:ext cx="4248472" cy="1959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respiração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dicção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velocidade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4365104"/>
            <a:ext cx="4248472" cy="1959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expressividade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intensidade.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pausa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Humanos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https://gigaom.com/wp-content/uploads/sites/1/2014/04/shutterstock_12581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056385" cy="2704257"/>
          </a:xfrm>
          <a:prstGeom prst="rect">
            <a:avLst/>
          </a:prstGeom>
          <a:noFill/>
        </p:spPr>
      </p:pic>
      <p:pic>
        <p:nvPicPr>
          <p:cNvPr id="18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.bp.blogspot.com/-0EXSHtcZ4mM/UZ-A5Dw6W6I/AAAAAAAAAKg/LdKKYHNS8sE/s1600/social+media+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715561" cy="278323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00034" y="3232356"/>
            <a:ext cx="4500594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mic Sans MS" pitchFamily="66" charset="0"/>
              </a:rPr>
              <a:t>Considerar o público alvo, adequando sua linguagem à capacidade de entendimento dos presentes: nem sofisticado, nem pobre demais.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7964" y="2332459"/>
            <a:ext cx="757242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mic Sans MS" pitchFamily="66" charset="0"/>
              </a:rPr>
              <a:t>Cuidar do vocabulário  e da gramática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484784"/>
            <a:ext cx="459711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VOCABULÁRIO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Humanos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5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7" name="Símbolo de 'Não' 16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14282" y="2363396"/>
            <a:ext cx="594189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mic Sans MS" pitchFamily="66" charset="0"/>
              </a:rPr>
              <a:t>Não só a voz comunica, mas também o corpo. Nossos gestos e movimentos, a posição da cabeça, das pernas, dos braços, tudo comunica. </a:t>
            </a:r>
          </a:p>
        </p:txBody>
      </p:sp>
      <p:pic>
        <p:nvPicPr>
          <p:cNvPr id="11" name="Picture 2" descr="http://casalaustralia.com.br/wp-content/uploads/2014/12/linguagemdocor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32" y="4286516"/>
            <a:ext cx="2365614" cy="1577076"/>
          </a:xfrm>
          <a:prstGeom prst="rect">
            <a:avLst/>
          </a:prstGeom>
          <a:noFill/>
        </p:spPr>
      </p:pic>
      <p:pic>
        <p:nvPicPr>
          <p:cNvPr id="13" name="Picture 4" descr="http://ichef.bbci.co.uk/news/ws/660/amz/worldservice/live/assets/images/2015/04/05/150405172913_body_language_624x351_think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84848"/>
            <a:ext cx="2759883" cy="155138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342908" y="60779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Gesticulação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607847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Expressão Facial</a:t>
            </a:r>
          </a:p>
        </p:txBody>
      </p:sp>
      <p:pic>
        <p:nvPicPr>
          <p:cNvPr id="131074" name="Picture 2" descr="http://1.bp.blogspot.com/-99JB2TmcYLM/TaBVlv0GT6I/AAAAAAAABoQ/WHafLOFyGuk/s1600/OLHA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4343476"/>
            <a:ext cx="2304256" cy="14044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6372200" y="60784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Olhar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484784"/>
            <a:ext cx="640871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EXPRESSÃO CORPORAL</a:t>
            </a:r>
          </a:p>
        </p:txBody>
      </p:sp>
      <p:pic>
        <p:nvPicPr>
          <p:cNvPr id="17" name="Picture 6" descr="http://www.gerandodemanda.com.br/blog/wp-content/uploads/2013/11/falar-em-publ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91516"/>
            <a:ext cx="1942395" cy="2088232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6660232" y="37797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Postura</a:t>
            </a:r>
          </a:p>
        </p:txBody>
      </p:sp>
      <p:grpSp>
        <p:nvGrpSpPr>
          <p:cNvPr id="2" name="Grupo 19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21" name="Símbolo de 'Não' 20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Humanos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40" name="Picture 12" descr="http://www.pollyquadros.com.br/images/quadro-cavalete-branco_90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939818" cy="2204864"/>
          </a:xfrm>
          <a:prstGeom prst="rect">
            <a:avLst/>
          </a:prstGeom>
          <a:noFill/>
        </p:spPr>
      </p:pic>
      <p:pic>
        <p:nvPicPr>
          <p:cNvPr id="201730" name="Picture 2" descr="http://www.visograf.com.br/site/imagem.php?arquivo=../upload/produtos/grd/101322_Retroprojetor%20CS%20300H.jpg&amp;largura=340&amp;altura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79683"/>
            <a:ext cx="1351002" cy="2278318"/>
          </a:xfrm>
          <a:prstGeom prst="rect">
            <a:avLst/>
          </a:prstGeom>
          <a:noFill/>
        </p:spPr>
      </p:pic>
      <p:pic>
        <p:nvPicPr>
          <p:cNvPr id="201734" name="Picture 6" descr="http://ultradownloads.com.br/conteudo/biblioteca/Televisao_Philips__26PFL3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02" y="4509120"/>
            <a:ext cx="2348880" cy="2348880"/>
          </a:xfrm>
          <a:prstGeom prst="rect">
            <a:avLst/>
          </a:prstGeom>
          <a:noFill/>
        </p:spPr>
      </p:pic>
      <p:pic>
        <p:nvPicPr>
          <p:cNvPr id="201736" name="Picture 8" descr="https://themodernguilt.files.wordpress.com/2010/10/jvc_vcr.jpg"/>
          <p:cNvPicPr>
            <a:picLocks noChangeAspect="1" noChangeArrowheads="1"/>
          </p:cNvPicPr>
          <p:nvPr/>
        </p:nvPicPr>
        <p:blipFill>
          <a:blip r:embed="rId5" cstate="print"/>
          <a:srcRect l="3330" t="19313" r="3420" b="19987"/>
          <a:stretch>
            <a:fillRect/>
          </a:stretch>
        </p:blipFill>
        <p:spPr bwMode="auto">
          <a:xfrm>
            <a:off x="4139953" y="3243904"/>
            <a:ext cx="2002816" cy="786821"/>
          </a:xfrm>
          <a:prstGeom prst="rect">
            <a:avLst/>
          </a:prstGeom>
          <a:noFill/>
        </p:spPr>
      </p:pic>
      <p:pic>
        <p:nvPicPr>
          <p:cNvPr id="201738" name="Picture 10" descr="http://1.bp.blogspot.com/-PiZ7w5bXUVQ/TmPm_TrbMzI/AAAAAAAABUo/aUrbSaySHbQ/s1600/DSC06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940834"/>
            <a:ext cx="1872208" cy="2496278"/>
          </a:xfrm>
          <a:prstGeom prst="rect">
            <a:avLst/>
          </a:prstGeom>
          <a:noFill/>
        </p:spPr>
      </p:pic>
      <p:pic>
        <p:nvPicPr>
          <p:cNvPr id="201732" name="Picture 4" descr="http://riolocacoes.com/image/equipamentos/datashow.png"/>
          <p:cNvPicPr>
            <a:picLocks noChangeAspect="1" noChangeArrowheads="1"/>
          </p:cNvPicPr>
          <p:nvPr/>
        </p:nvPicPr>
        <p:blipFill>
          <a:blip r:embed="rId7" cstate="print"/>
          <a:srcRect t="22581" b="25806"/>
          <a:stretch>
            <a:fillRect/>
          </a:stretch>
        </p:blipFill>
        <p:spPr bwMode="auto">
          <a:xfrm>
            <a:off x="1907704" y="3083408"/>
            <a:ext cx="1883920" cy="712112"/>
          </a:xfrm>
          <a:prstGeom prst="rect">
            <a:avLst/>
          </a:prstGeom>
          <a:noFill/>
        </p:spPr>
      </p:pic>
      <p:pic>
        <p:nvPicPr>
          <p:cNvPr id="201742" name="Picture 14" descr="https://criancasparajesus.files.wordpress.com/2010/12/raha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020691"/>
            <a:ext cx="1239439" cy="985741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67544" y="1772816"/>
            <a:ext cx="597666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Áudio &amp; Visual</a:t>
            </a:r>
          </a:p>
        </p:txBody>
      </p:sp>
      <p:grpSp>
        <p:nvGrpSpPr>
          <p:cNvPr id="2" name="Grupo 11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3" name="Símbolo de 'Não' 12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Materiais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39552" y="1988840"/>
            <a:ext cx="8064896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Calibri" pitchFamily="34" charset="0"/>
              </a:rPr>
              <a:t>Retroprojetor, Projetor Multimídia, Vídeo Cassete, DVD, Gravador, Televisão, Computador, Álbum Seriado, Quadro de Escrever, Flanelógrafo, Varal, Gravuras, Fantoches, Mapas, Mural, Discos, fitas cassetes, materiais impressos (jornais, revistas, livros, folhetos, dicionários, catálogos).</a:t>
            </a:r>
          </a:p>
        </p:txBody>
      </p:sp>
      <p:grpSp>
        <p:nvGrpSpPr>
          <p:cNvPr id="2" name="Grupo 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8" name="Símbolo de 'Não' 7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683568" y="188640"/>
            <a:ext cx="7848872" cy="8092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Recursos Materiais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071546"/>
            <a:ext cx="9144000" cy="18415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  <p:grpSp>
        <p:nvGrpSpPr>
          <p:cNvPr id="3" name="Grupo 15"/>
          <p:cNvGrpSpPr/>
          <p:nvPr/>
        </p:nvGrpSpPr>
        <p:grpSpPr>
          <a:xfrm>
            <a:off x="179512" y="5733256"/>
            <a:ext cx="1008112" cy="936104"/>
            <a:chOff x="2339752" y="1412776"/>
            <a:chExt cx="1008112" cy="936104"/>
          </a:xfrm>
        </p:grpSpPr>
        <p:sp>
          <p:nvSpPr>
            <p:cNvPr id="4" name="Símbolo de 'Não' 3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763688" y="404664"/>
            <a:ext cx="6877998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Segoe Print" pitchFamily="2" charset="0"/>
              </a:rPr>
              <a:t>Quando são oferecidos cursos para professores de escola dominical, poucos/as professores/as das classes de jovens e adultos participam, a grande maioria são aqueles/as que dão aula para crianças e adolescentes.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2867452"/>
            <a:ext cx="687799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Parece que somente os/as professores/as de crianças e adolescentes que precisam aprender sobre didática e novas metodologias pedagógicas.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79712" y="4883676"/>
            <a:ext cx="687799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Segoe Print" pitchFamily="2" charset="0"/>
              </a:rPr>
              <a:t>Se é necessário entender como as crianças aprendem (</a:t>
            </a:r>
            <a:r>
              <a:rPr lang="pt-BR" sz="2400" dirty="0">
                <a:solidFill>
                  <a:srgbClr val="C00000"/>
                </a:solidFill>
                <a:latin typeface="Segoe Print" pitchFamily="2" charset="0"/>
              </a:rPr>
              <a:t>PEDAGOGIA</a:t>
            </a:r>
            <a:r>
              <a:rPr lang="pt-BR" sz="2400" dirty="0">
                <a:latin typeface="Segoe Print" pitchFamily="2" charset="0"/>
              </a:rPr>
              <a:t>) é importante também, saber como o adulto aprende (</a:t>
            </a:r>
            <a:r>
              <a:rPr lang="pt-BR" sz="2400" dirty="0">
                <a:solidFill>
                  <a:srgbClr val="C00000"/>
                </a:solidFill>
                <a:latin typeface="Segoe Print" pitchFamily="2" charset="0"/>
              </a:rPr>
              <a:t>ANDRAGOGIA</a:t>
            </a:r>
            <a:r>
              <a:rPr lang="pt-BR" sz="2400" dirty="0">
                <a:latin typeface="Segoe Print" pitchFamily="2" charset="0"/>
              </a:rPr>
              <a:t>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99792" y="260648"/>
            <a:ext cx="6053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Meu desejo é que sejamos professores e professoras que preparam 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suas aulas com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eficiência</a:t>
            </a:r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ministram com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eficácia.</a:t>
            </a:r>
            <a:endParaRPr lang="pt-BR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4" descr="http://lh6.ggpht.com/_7xvkbJtqIDA/SvcVqEheTbI/AAAAAAAABkM/sI2J7JAuwnE/teologia_thumb%5B10%5D.jpg"/>
          <p:cNvPicPr>
            <a:picLocks noChangeAspect="1" noChangeArrowheads="1"/>
          </p:cNvPicPr>
          <p:nvPr/>
        </p:nvPicPr>
        <p:blipFill>
          <a:blip r:embed="rId3" cstate="print"/>
          <a:srcRect l="3930" t="1819" r="4366" b="3566"/>
          <a:stretch>
            <a:fillRect/>
          </a:stretch>
        </p:blipFill>
        <p:spPr bwMode="auto">
          <a:xfrm flipH="1">
            <a:off x="4678363" y="4221088"/>
            <a:ext cx="2233811" cy="1500198"/>
          </a:xfrm>
          <a:prstGeom prst="rect">
            <a:avLst/>
          </a:prstGeom>
          <a:noFill/>
        </p:spPr>
      </p:pic>
      <p:pic>
        <p:nvPicPr>
          <p:cNvPr id="261122" name="Picture 2" descr="http://static.parastorage.com/media/7a3487_528af4eb45dc43bebd85fd8a78141918.jpg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221088"/>
            <a:ext cx="2428860" cy="1520031"/>
          </a:xfrm>
          <a:prstGeom prst="rect">
            <a:avLst/>
          </a:prstGeom>
          <a:noFill/>
        </p:spPr>
      </p:pic>
      <p:pic>
        <p:nvPicPr>
          <p:cNvPr id="11" name="Picture 2" descr="http://2.bp.blogspot.com/_KqK5gUcqzoc/TTxfGoS97XI/AAAAAAAAAi8/awbxK13GPcE/s1600/Divulga%25C3%25A7%25C3%25A3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3011" y="4221088"/>
            <a:ext cx="2405353" cy="1500198"/>
          </a:xfrm>
          <a:prstGeom prst="rect">
            <a:avLst/>
          </a:prstGeom>
          <a:noFill/>
        </p:spPr>
      </p:pic>
      <p:pic>
        <p:nvPicPr>
          <p:cNvPr id="261126" name="Picture 6" descr="http://lh3.ggpht.com/-hqWfLT8y8UA/UzsYzhAhTxI/AAAAAAAAT1A/k5BU-6HR57o/preparar-para-pregar_thumb%25255B2%25255D.jpg?imgmax=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191" y="4221088"/>
            <a:ext cx="2286809" cy="150019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Vamos nos capacitar mais?</a:t>
            </a:r>
            <a:endParaRPr lang="pt-BR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43808" y="2636912"/>
            <a:ext cx="598369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EFICIÊNCIA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é a qualidade de fazer com excelência, sem perdas ou desperdícios (de tempo, dinheiro ou energia).</a:t>
            </a:r>
          </a:p>
          <a:p>
            <a:endParaRPr lang="pt-BR" sz="16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EFICÁCIA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é atingir o objetivo proposto, cumprir, executar, operar, levar a cabo; é o poder de causar determinado efeito. 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64704"/>
            <a:ext cx="21582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12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4" name="Símbolo de 'Não' 13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77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085184"/>
            <a:ext cx="5580112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Indicação</a:t>
            </a:r>
          </a:p>
          <a:p>
            <a:pPr algn="ctr"/>
            <a:r>
              <a:rPr lang="pt-BR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Bibliográfica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44008" y="5085184"/>
            <a:ext cx="4644008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X</a:t>
            </a:r>
          </a:p>
          <a:p>
            <a:pPr algn="ctr"/>
            <a:endParaRPr lang="pt-BR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20484" name="Picture 4" descr="http://www.envisionar.com/wp-content/uploads/2015/09/Andrag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1808"/>
            <a:ext cx="3001516" cy="448226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324544" y="572487"/>
            <a:ext cx="972108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Para melhor compreender </a:t>
            </a:r>
          </a:p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ANDRAGOGIA: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23528" y="2060848"/>
            <a:ext cx="4464496" cy="27363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8" name="Símbolo de 'Não' 7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10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67544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pt-BR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Bellan</a:t>
            </a:r>
            <a:r>
              <a:rPr lang="pt-BR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Zezina</a:t>
            </a:r>
            <a:r>
              <a:rPr lang="pt-BR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Andragogia em ação: como ensinar adultos sem se tornar maçante. Santa Bárbara d’Oeste: Z3 Editora e Livraria, 2005</a:t>
            </a:r>
            <a:r>
              <a:rPr lang="pt-B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1582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12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4" name="Símbolo de 'Não' 13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915816" y="126876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C00000"/>
                </a:solidFill>
              </a:rPr>
              <a:t>Paulo Dias Nogueira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915816" y="2445856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Pastor na Igreja Metodista do </a:t>
            </a:r>
            <a:r>
              <a:rPr lang="pt-BR" sz="2000" dirty="0" err="1"/>
              <a:t>Jd</a:t>
            </a:r>
            <a:r>
              <a:rPr lang="pt-BR" sz="2000" dirty="0"/>
              <a:t>. Pacaembu (Campinas-SP); Diretor do Instituto Educacional Metodista Bispo Scilla Franco (</a:t>
            </a:r>
            <a:r>
              <a:rPr lang="pt-BR" sz="2000" dirty="0" err="1"/>
              <a:t>5ªRE</a:t>
            </a:r>
            <a:r>
              <a:rPr lang="pt-BR" sz="2000" dirty="0"/>
              <a:t>); Presidente do Conselho Diretor da Faculdade de Teologia da Igreja Metodista (FATEO)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 bwMode="auto">
          <a:xfrm>
            <a:off x="0" y="4772572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Contato: escoladominical@metodista.org.br</a:t>
            </a:r>
          </a:p>
        </p:txBody>
      </p:sp>
    </p:spTree>
    <p:extLst>
      <p:ext uri="{BB962C8B-B14F-4D97-AF65-F5344CB8AC3E}">
        <p14:creationId xmlns:p14="http://schemas.microsoft.com/office/powerpoint/2010/main" val="19637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Resultado de imagem para escolas do seculo 19 professores do seculo 20 e alunos do seculo 21"/>
          <p:cNvPicPr>
            <a:picLocks noChangeAspect="1" noChangeArrowheads="1"/>
          </p:cNvPicPr>
          <p:nvPr/>
        </p:nvPicPr>
        <p:blipFill>
          <a:blip r:embed="rId2" cstate="print"/>
          <a:srcRect r="3250"/>
          <a:stretch>
            <a:fillRect/>
          </a:stretch>
        </p:blipFill>
        <p:spPr bwMode="auto">
          <a:xfrm>
            <a:off x="5796136" y="4509120"/>
            <a:ext cx="3096344" cy="1800200"/>
          </a:xfrm>
          <a:prstGeom prst="rect">
            <a:avLst/>
          </a:prstGeom>
          <a:noFill/>
        </p:spPr>
      </p:pic>
      <p:pic>
        <p:nvPicPr>
          <p:cNvPr id="71684" name="Picture 4" descr="Resultado de imagem para escolas do seculo 19 professores do seculo 20 e alunos do seculo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6672"/>
            <a:ext cx="3096344" cy="1769339"/>
          </a:xfrm>
          <a:prstGeom prst="rect">
            <a:avLst/>
          </a:prstGeom>
          <a:noFill/>
        </p:spPr>
      </p:pic>
      <p:pic>
        <p:nvPicPr>
          <p:cNvPr id="71686" name="Picture 6" descr="Resultado de imagem para professores do seculo 20"/>
          <p:cNvPicPr>
            <a:picLocks noChangeAspect="1" noChangeArrowheads="1"/>
          </p:cNvPicPr>
          <p:nvPr/>
        </p:nvPicPr>
        <p:blipFill>
          <a:blip r:embed="rId4" cstate="print"/>
          <a:srcRect t="3105" b="19276"/>
          <a:stretch>
            <a:fillRect/>
          </a:stretch>
        </p:blipFill>
        <p:spPr bwMode="auto">
          <a:xfrm>
            <a:off x="5796136" y="2492896"/>
            <a:ext cx="3096344" cy="18002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71600" y="1124744"/>
            <a:ext cx="258817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1600" y="3060249"/>
            <a:ext cx="266429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1600" y="5076473"/>
            <a:ext cx="266429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DIDÁTICA</a:t>
            </a:r>
          </a:p>
        </p:txBody>
      </p:sp>
      <p:sp>
        <p:nvSpPr>
          <p:cNvPr id="10" name="Elipse 9"/>
          <p:cNvSpPr/>
          <p:nvPr/>
        </p:nvSpPr>
        <p:spPr>
          <a:xfrm>
            <a:off x="3707904" y="404664"/>
            <a:ext cx="1944216" cy="19442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707904" y="2420888"/>
            <a:ext cx="1944216" cy="19442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707904" y="4437112"/>
            <a:ext cx="1944216" cy="19442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692696"/>
            <a:ext cx="1440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Século</a:t>
            </a:r>
          </a:p>
          <a:p>
            <a:pPr algn="ctr"/>
            <a:r>
              <a:rPr lang="pt-BR" sz="5400" dirty="0"/>
              <a:t>XXI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2722855"/>
            <a:ext cx="1440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Século</a:t>
            </a:r>
          </a:p>
          <a:p>
            <a:pPr algn="ctr"/>
            <a:r>
              <a:rPr lang="pt-BR" sz="5400" dirty="0"/>
              <a:t>XX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4739079"/>
            <a:ext cx="1440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Século</a:t>
            </a:r>
          </a:p>
          <a:p>
            <a:pPr algn="ctr"/>
            <a:r>
              <a:rPr lang="pt-BR" sz="5400" dirty="0"/>
              <a:t>XIX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7884368" y="5661248"/>
            <a:ext cx="1008112" cy="936104"/>
            <a:chOff x="2339752" y="1412776"/>
            <a:chExt cx="1008112" cy="936104"/>
          </a:xfrm>
        </p:grpSpPr>
        <p:sp>
          <p:nvSpPr>
            <p:cNvPr id="17" name="Símbolo de 'Não' 16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chemeClr val="tx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20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HD EXTERNO\000 - IEMBSF\FOTOS - professores e outros\duvida-incerteza-indecisao-cansaco-1324560006338_956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1154"/>
            <a:ext cx="9324528" cy="48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Como falar com jovens e adultos    ?</a:t>
            </a:r>
          </a:p>
        </p:txBody>
      </p:sp>
      <p:pic>
        <p:nvPicPr>
          <p:cNvPr id="163844" name="Picture 4" descr="http://rlv.zcache.com.br/cara_do_ponto_de_interrogacao_cartao_postal-rf37dcdb4fcf44c16a6de1dedeb4a4e77_vgbaq_8byvr_512.jpg"/>
          <p:cNvPicPr>
            <a:picLocks noChangeAspect="1" noChangeArrowheads="1"/>
          </p:cNvPicPr>
          <p:nvPr/>
        </p:nvPicPr>
        <p:blipFill>
          <a:blip r:embed="rId3" cstate="print"/>
          <a:srcRect l="17719" t="16242" r="17314" b="17314"/>
          <a:stretch>
            <a:fillRect/>
          </a:stretch>
        </p:blipFill>
        <p:spPr bwMode="auto">
          <a:xfrm>
            <a:off x="6913060" y="1196752"/>
            <a:ext cx="1619380" cy="1656184"/>
          </a:xfrm>
          <a:prstGeom prst="rect">
            <a:avLst/>
          </a:prstGeom>
          <a:noFill/>
        </p:spPr>
      </p:pic>
      <p:grpSp>
        <p:nvGrpSpPr>
          <p:cNvPr id="2" name="Grupo 7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9" name="Símbolo de 'Não' 8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8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188640"/>
            <a:ext cx="9649072" cy="1200329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Andragogia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220486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ἀνδρός</a:t>
            </a:r>
            <a:r>
              <a:rPr lang="pt-BR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pt-BR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pt-BR" sz="3200" b="1" dirty="0" err="1">
                <a:solidFill>
                  <a:srgbClr val="C00000"/>
                </a:solidFill>
                <a:latin typeface="Comic Sans MS" pitchFamily="66" charset="0"/>
              </a:rPr>
              <a:t>andros</a:t>
            </a:r>
            <a:r>
              <a:rPr lang="pt-BR" sz="3600" b="1" dirty="0">
                <a:solidFill>
                  <a:srgbClr val="C00000"/>
                </a:solidFill>
                <a:latin typeface="Comic Sans MS" pitchFamily="66" charset="0"/>
              </a:rPr>
              <a:t>) </a:t>
            </a:r>
          </a:p>
          <a:p>
            <a:pPr algn="ctr"/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Homem (adulto)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2206605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γωγια</a:t>
            </a:r>
            <a:r>
              <a:rPr lang="pt-BR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pt-BR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pt-BR" sz="3200" b="1" dirty="0" err="1">
                <a:solidFill>
                  <a:srgbClr val="C00000"/>
                </a:solidFill>
                <a:latin typeface="Comic Sans MS" pitchFamily="66" charset="0"/>
              </a:rPr>
              <a:t>gogia</a:t>
            </a:r>
            <a:r>
              <a:rPr lang="pt-BR" sz="3600" b="1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 algn="ctr"/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Acompanhar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19872" y="17008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do grego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Segoe Print" pitchFamily="2" charset="0"/>
              </a:rPr>
              <a:t>“</a:t>
            </a:r>
            <a:r>
              <a:rPr lang="pt-BR" sz="3600" b="1" dirty="0">
                <a:solidFill>
                  <a:srgbClr val="C00000"/>
                </a:solidFill>
                <a:latin typeface="Segoe Print" pitchFamily="2" charset="0"/>
              </a:rPr>
              <a:t>arte ou ciência de orientar adultos a aprender</a:t>
            </a:r>
            <a:r>
              <a:rPr lang="pt-BR" sz="2600" b="1" dirty="0">
                <a:solidFill>
                  <a:srgbClr val="C00000"/>
                </a:solidFill>
                <a:latin typeface="Segoe Print" pitchFamily="2" charset="0"/>
              </a:rPr>
              <a:t>”</a:t>
            </a:r>
          </a:p>
          <a:p>
            <a:pPr algn="ctr"/>
            <a:r>
              <a:rPr lang="pt-BR" b="1" dirty="0">
                <a:latin typeface="Segoe Print" pitchFamily="2" charset="0"/>
              </a:rPr>
              <a:t>Malcolm Knowles (década de 1970)</a:t>
            </a:r>
            <a:endParaRPr lang="pt-BR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grpSp>
        <p:nvGrpSpPr>
          <p:cNvPr id="2" name="Grupo 7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9" name="Símbolo de 'Não' 8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11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31640" y="692696"/>
            <a:ext cx="6912768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Modelo de aprendizagem segundo a Andragogia</a:t>
            </a:r>
          </a:p>
        </p:txBody>
      </p:sp>
      <p:pic>
        <p:nvPicPr>
          <p:cNvPr id="2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55576" y="2132856"/>
            <a:ext cx="687799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O/a aluno/a adulto/a...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751311"/>
            <a:ext cx="687799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...quer entender porque estudar o tema;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3606115"/>
            <a:ext cx="687799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...prefere aprender o que ajudará a resolver seus problemas;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686235"/>
            <a:ext cx="687799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...aprende melhor quando o assunto tem valor imediato;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55576" y="5703639"/>
            <a:ext cx="687799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...precisa aprender experimentalmente.</a:t>
            </a:r>
          </a:p>
        </p:txBody>
      </p:sp>
      <p:grpSp>
        <p:nvGrpSpPr>
          <p:cNvPr id="15" name="Grupo 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6" name="Símbolo de 'Não' 15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31640" y="692696"/>
            <a:ext cx="6912768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Print" pitchFamily="2" charset="0"/>
              </a:rPr>
              <a:t>É necessário entender...</a:t>
            </a:r>
          </a:p>
        </p:txBody>
      </p:sp>
      <p:pic>
        <p:nvPicPr>
          <p:cNvPr id="2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899592" y="2132856"/>
            <a:ext cx="71287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que adulto é adulto;</a:t>
            </a:r>
          </a:p>
        </p:txBody>
      </p:sp>
      <p:grpSp>
        <p:nvGrpSpPr>
          <p:cNvPr id="3" name="Grupo 6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16" name="Símbolo de 'Não' 15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899592" y="2751311"/>
            <a:ext cx="712879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que adulto tem muitas experiências e muitos conhecimentos, inclusive sobre assuntos estudados em classe;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99592" y="4028871"/>
            <a:ext cx="712879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que adulto aprende o que decide aprender;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99592" y="4902259"/>
            <a:ext cx="71287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Print" pitchFamily="2" charset="0"/>
              </a:rPr>
              <a:t>... que o/a professor/a é um/a facilitador/a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edia.licdn.com/mpr/mpr/AAEAAQAAAAAAAARaAAAAJDc2ZDc0ZmEyLWVlMWEtNDk5Ni1hYzU0LWUyNzUwYzcyNzQz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213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3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5" name="Símbolo de 'Não' 4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7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svwVzyWg6eY/VeDB6BBZI7I/AAAAAAAAGYs/WlZ-OnUqAJo/s1600/slide_14.jpg"/>
          <p:cNvPicPr>
            <a:picLocks noChangeAspect="1" noChangeArrowheads="1"/>
          </p:cNvPicPr>
          <p:nvPr/>
        </p:nvPicPr>
        <p:blipFill>
          <a:blip r:embed="rId2" cstate="print"/>
          <a:srcRect l="8263" t="20600" r="9838" b="23750"/>
          <a:stretch>
            <a:fillRect/>
          </a:stretch>
        </p:blipFill>
        <p:spPr bwMode="auto">
          <a:xfrm>
            <a:off x="1619672" y="2540065"/>
            <a:ext cx="6124586" cy="312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0" y="107538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003300"/>
                </a:solidFill>
                <a:latin typeface="Segoe Print" pitchFamily="2" charset="0"/>
              </a:rPr>
              <a:t>Professor Tradicional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8028384" y="5805264"/>
            <a:ext cx="1008112" cy="936104"/>
            <a:chOff x="2339752" y="1412776"/>
            <a:chExt cx="1008112" cy="936104"/>
          </a:xfrm>
        </p:grpSpPr>
        <p:sp>
          <p:nvSpPr>
            <p:cNvPr id="6" name="Símbolo de 'Não' 5"/>
            <p:cNvSpPr/>
            <p:nvPr/>
          </p:nvSpPr>
          <p:spPr>
            <a:xfrm rot="16200000">
              <a:off x="2375756" y="1376772"/>
              <a:ext cx="936104" cy="1008112"/>
            </a:xfrm>
            <a:prstGeom prst="noSmoking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 rot="19056428">
              <a:off x="2376229" y="1719618"/>
              <a:ext cx="935938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revpdn</a:t>
              </a:r>
            </a:p>
          </p:txBody>
        </p:sp>
      </p:grpSp>
      <p:pic>
        <p:nvPicPr>
          <p:cNvPr id="8" name="Picture 2" descr="http://metodista.org.br/content/interfaces/cms/userfiles/files/UmPoucoM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8727">
            <a:off x="-976469" y="161817"/>
            <a:ext cx="3275884" cy="10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648</Words>
  <Application>Microsoft Office PowerPoint</Application>
  <PresentationFormat>Apresentação na tela (4:3)</PresentationFormat>
  <Paragraphs>134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Segoe Print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Sara Paula</cp:lastModifiedBy>
  <cp:revision>3</cp:revision>
  <dcterms:created xsi:type="dcterms:W3CDTF">2016-11-01T16:47:06Z</dcterms:created>
  <dcterms:modified xsi:type="dcterms:W3CDTF">2016-11-03T11:58:11Z</dcterms:modified>
</cp:coreProperties>
</file>