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56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3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1BD3D-7D7B-42DB-90FF-EC0A45417F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6450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7A72-3DF4-41DD-A672-FB7873F0922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5888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FB7D-D4B2-4E6A-B918-6B9E43B710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134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B6AF0-F39F-4216-A261-A23BE3A309D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106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BB46-48CD-4498-8858-DAB90DC3F8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889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A91E-08AE-4ECD-B852-03FF197CC34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918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39E0-0DDE-45BE-A96E-164C123F39A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776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615D-7384-4315-ADE0-B4C8F0036E5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28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8F161-226E-4736-954D-A7EFD7F3C74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F97E-A59A-4082-B6DD-AB846B3671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698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34DE4-FE33-41CD-8231-9A617D44FE0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692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E9F7B-F158-4BA5-8340-C9ACA4998F8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35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BR" sz="1800" b="1" dirty="0"/>
              <a:t>Cânones </a:t>
            </a:r>
            <a:r>
              <a:rPr lang="pt-BR" sz="1800" b="1" dirty="0" smtClean="0"/>
              <a:t>2012 - CAPÍTULO IV - SUBSEÇÃO </a:t>
            </a:r>
            <a:r>
              <a:rPr lang="pt-BR" sz="1800" b="1" dirty="0"/>
              <a:t>II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BR" sz="1800" b="1" dirty="0"/>
              <a:t>DA COMPETÊNCIA DO CONCÍLIO GERAL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BR" sz="1600" b="1" dirty="0"/>
              <a:t>Art. </a:t>
            </a:r>
            <a:r>
              <a:rPr lang="pt-BR" sz="1600" b="1" dirty="0" smtClean="0"/>
              <a:t>106. </a:t>
            </a:r>
            <a:r>
              <a:rPr lang="pt-BR" sz="1600" dirty="0"/>
              <a:t>O Concílio Geral tem a seguinte competência:</a:t>
            </a:r>
          </a:p>
          <a:p>
            <a:pPr marL="0" indent="0" algn="ctr">
              <a:lnSpc>
                <a:spcPct val="80000"/>
              </a:lnSpc>
              <a:buNone/>
            </a:pPr>
            <a:endParaRPr lang="pt-BR" sz="2400" b="1" dirty="0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I - Receber </a:t>
            </a:r>
            <a:r>
              <a:rPr lang="pt-BR" sz="2400" b="1" dirty="0"/>
              <a:t>e </a:t>
            </a:r>
            <a:r>
              <a:rPr lang="pt-BR" sz="2400" b="1" dirty="0" smtClean="0"/>
              <a:t>avaliar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II - Inteirar-se </a:t>
            </a:r>
            <a:r>
              <a:rPr lang="pt-BR" sz="2400" b="1" dirty="0"/>
              <a:t>e posicionar-se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III - Deliberar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IV - Homologar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V - Decidir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VI - Eleger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VII - Legislar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VIII - Criar</a:t>
            </a:r>
            <a:r>
              <a:rPr lang="pt-BR" sz="2400" b="1" dirty="0"/>
              <a:t>, desdobrar ou reagrupar</a:t>
            </a:r>
            <a:r>
              <a:rPr lang="pt-BR" sz="2400" dirty="0"/>
              <a:t> </a:t>
            </a:r>
            <a:r>
              <a:rPr lang="pt-BR" sz="2400" b="1" dirty="0" smtClean="0"/>
              <a:t>Regiões... 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IX - Criar </a:t>
            </a:r>
            <a:r>
              <a:rPr lang="pt-BR" sz="2400" b="1" dirty="0"/>
              <a:t>ou extinguir</a:t>
            </a:r>
            <a:r>
              <a:rPr lang="pt-BR" sz="2400" dirty="0"/>
              <a:t> </a:t>
            </a:r>
            <a:r>
              <a:rPr lang="pt-BR" sz="2400" b="1" dirty="0"/>
              <a:t>campos </a:t>
            </a:r>
            <a:r>
              <a:rPr lang="pt-BR" sz="2400" b="1" dirty="0" smtClean="0"/>
              <a:t>missionários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X - Referendar </a:t>
            </a:r>
            <a:r>
              <a:rPr lang="pt-BR" sz="2400" b="1" dirty="0"/>
              <a:t>atos </a:t>
            </a:r>
            <a:r>
              <a:rPr lang="pt-BR" sz="2400" b="1" dirty="0" smtClean="0"/>
              <a:t>complementares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XI – Intervir... </a:t>
            </a:r>
            <a:r>
              <a:rPr lang="pt-BR" sz="2400" b="1" dirty="0" err="1" smtClean="0"/>
              <a:t>orgãos</a:t>
            </a:r>
            <a:r>
              <a:rPr lang="pt-BR" sz="2400" b="1" dirty="0" smtClean="0"/>
              <a:t> e instituições gerais...</a:t>
            </a:r>
            <a:endParaRPr lang="pt-BR" sz="2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XII - Publicar </a:t>
            </a:r>
            <a:r>
              <a:rPr lang="pt-BR" sz="2400" dirty="0"/>
              <a:t>o </a:t>
            </a:r>
            <a:r>
              <a:rPr lang="pt-BR" sz="2400" b="1" dirty="0"/>
              <a:t>anuário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XIII - Outorgar</a:t>
            </a:r>
            <a:r>
              <a:rPr lang="pt-BR" sz="2400" dirty="0" smtClean="0"/>
              <a:t> </a:t>
            </a:r>
            <a:r>
              <a:rPr lang="pt-BR" sz="2400" dirty="0"/>
              <a:t>título </a:t>
            </a:r>
            <a:r>
              <a:rPr lang="pt-BR" sz="2400" b="1" dirty="0"/>
              <a:t>Bispo/a Emérito/a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sz="2400" b="1" dirty="0" smtClean="0"/>
              <a:t>XIV - Outorgar</a:t>
            </a:r>
            <a:r>
              <a:rPr lang="pt-BR" sz="2400" dirty="0" smtClean="0"/>
              <a:t> </a:t>
            </a:r>
            <a:r>
              <a:rPr lang="pt-BR" sz="2400" dirty="0"/>
              <a:t>os títulos da </a:t>
            </a:r>
            <a:r>
              <a:rPr lang="pt-BR" sz="2400" b="1" dirty="0"/>
              <a:t>Ordem do Mérito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854" y="35680"/>
            <a:ext cx="3768592" cy="83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lvl="1" algn="r">
              <a:lnSpc>
                <a:spcPct val="80000"/>
              </a:lnSpc>
              <a:buNone/>
            </a:pPr>
            <a:r>
              <a:rPr lang="pt-BR" sz="1800" b="1" dirty="0" smtClean="0">
                <a:solidFill>
                  <a:schemeClr val="tx1"/>
                </a:solidFill>
              </a:rPr>
              <a:t>Cânones 2012 - CAPÍTULO IV - SUBSEÇÃO II</a:t>
            </a:r>
          </a:p>
          <a:p>
            <a:pPr lvl="1" algn="r">
              <a:lnSpc>
                <a:spcPct val="80000"/>
              </a:lnSpc>
              <a:buNone/>
            </a:pPr>
            <a:r>
              <a:rPr lang="pt-BR" sz="1800" b="1" dirty="0" smtClean="0">
                <a:solidFill>
                  <a:schemeClr val="tx1"/>
                </a:solidFill>
              </a:rPr>
              <a:t>DA COMPETÊNCIA DO CONCÍLIO GERAL</a:t>
            </a:r>
          </a:p>
          <a:p>
            <a:pPr lvl="1" algn="r">
              <a:lnSpc>
                <a:spcPct val="80000"/>
              </a:lnSpc>
              <a:buNone/>
            </a:pPr>
            <a:r>
              <a:rPr lang="pt-BR" sz="1600" b="1" dirty="0" smtClean="0">
                <a:solidFill>
                  <a:schemeClr val="tx1"/>
                </a:solidFill>
              </a:rPr>
              <a:t>Art. 106. </a:t>
            </a:r>
            <a:r>
              <a:rPr lang="pt-BR" sz="1600" dirty="0" smtClean="0">
                <a:solidFill>
                  <a:schemeClr val="tx1"/>
                </a:solidFill>
              </a:rPr>
              <a:t>O Concílio Geral tem a seguinte competência:</a:t>
            </a:r>
          </a:p>
          <a:p>
            <a:pPr algn="r"/>
            <a:endParaRPr lang="pt-BR" sz="1800" b="1" dirty="0">
              <a:solidFill>
                <a:schemeClr val="tx1"/>
              </a:solidFill>
            </a:endParaRP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I - </a:t>
            </a:r>
            <a:r>
              <a:rPr lang="pt-BR" sz="3600" b="1" u="sng" dirty="0">
                <a:solidFill>
                  <a:schemeClr val="tx1"/>
                </a:solidFill>
              </a:rPr>
              <a:t>receber e avaliar</a:t>
            </a:r>
            <a:r>
              <a:rPr lang="pt-BR" dirty="0">
                <a:solidFill>
                  <a:schemeClr val="tx1"/>
                </a:solidFill>
              </a:rPr>
              <a:t> os </a:t>
            </a:r>
            <a:r>
              <a:rPr lang="pt-BR" sz="3600" b="1" u="sng" dirty="0">
                <a:solidFill>
                  <a:schemeClr val="tx1"/>
                </a:solidFill>
              </a:rPr>
              <a:t>relatórios:</a:t>
            </a:r>
            <a:endParaRPr lang="pt-BR" sz="3600" b="1" dirty="0">
              <a:solidFill>
                <a:schemeClr val="tx1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r>
              <a:rPr lang="pt-BR" b="1" dirty="0">
                <a:solidFill>
                  <a:schemeClr val="tx1"/>
                </a:solidFill>
              </a:rPr>
              <a:t>a)</a:t>
            </a:r>
            <a:r>
              <a:rPr lang="pt-BR" dirty="0">
                <a:solidFill>
                  <a:schemeClr val="tx1"/>
                </a:solidFill>
              </a:rPr>
              <a:t> do Colégio Episcopal;</a:t>
            </a:r>
            <a:endParaRPr lang="pt-BR" b="1" dirty="0">
              <a:solidFill>
                <a:schemeClr val="tx1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r>
              <a:rPr lang="pt-BR" b="1" dirty="0">
                <a:solidFill>
                  <a:schemeClr val="tx1"/>
                </a:solidFill>
              </a:rPr>
              <a:t>b)</a:t>
            </a:r>
            <a:r>
              <a:rPr lang="pt-BR" dirty="0">
                <a:solidFill>
                  <a:schemeClr val="tx1"/>
                </a:solidFill>
              </a:rPr>
              <a:t> da Coordenação Geral de Ação Missionária;</a:t>
            </a:r>
            <a:endParaRPr lang="pt-BR" b="1" dirty="0">
              <a:solidFill>
                <a:schemeClr val="tx1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r>
              <a:rPr lang="pt-BR" b="1" dirty="0">
                <a:solidFill>
                  <a:schemeClr val="tx1"/>
                </a:solidFill>
              </a:rPr>
              <a:t>c)</a:t>
            </a:r>
            <a:r>
              <a:rPr lang="pt-BR" dirty="0">
                <a:solidFill>
                  <a:schemeClr val="tx1"/>
                </a:solidFill>
              </a:rPr>
              <a:t> do/a Tesoureiro/a Geral;</a:t>
            </a:r>
            <a:endParaRPr lang="pt-BR" b="1" dirty="0">
              <a:solidFill>
                <a:schemeClr val="tx1"/>
              </a:solidFill>
            </a:endParaRPr>
          </a:p>
          <a:p>
            <a:pPr algn="l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603" y="5752"/>
            <a:ext cx="5074398" cy="111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dirty="0"/>
              <a:t>II -</a:t>
            </a:r>
            <a:r>
              <a:rPr lang="pt-BR" dirty="0"/>
              <a:t> </a:t>
            </a:r>
            <a:r>
              <a:rPr lang="pt-BR" sz="4000" b="1" u="sng" dirty="0"/>
              <a:t>inteirar-se e posicionar-se</a:t>
            </a:r>
            <a:r>
              <a:rPr lang="pt-BR" sz="4000" dirty="0"/>
              <a:t>,</a:t>
            </a:r>
            <a:r>
              <a:rPr lang="pt-BR" dirty="0"/>
              <a:t> à vista dos </a:t>
            </a:r>
            <a:r>
              <a:rPr lang="pt-BR" u="sng" dirty="0"/>
              <a:t>relatórios do Colégio Episcopal e da Coordenação Geral de Ação Missionária</a:t>
            </a:r>
            <a:r>
              <a:rPr lang="pt-BR" dirty="0"/>
              <a:t>, à luz do </a:t>
            </a:r>
            <a:r>
              <a:rPr lang="pt-BR" u="sng" dirty="0"/>
              <a:t>Plano para a Vida e a Missão da Igreja Metodista - PVMI</a:t>
            </a:r>
            <a:r>
              <a:rPr lang="pt-BR" dirty="0"/>
              <a:t> </a:t>
            </a:r>
            <a:r>
              <a:rPr lang="pt-BR" dirty="0" smtClean="0"/>
              <a:t>sobre a </a:t>
            </a:r>
            <a:r>
              <a:rPr lang="pt-BR" sz="4400" b="1" dirty="0"/>
              <a:t>situação da Igreja</a:t>
            </a:r>
            <a:r>
              <a:rPr lang="pt-BR" sz="4000" b="1" dirty="0"/>
              <a:t> e discuti-la propondo encaminhamentos e estratégias</a:t>
            </a:r>
            <a:r>
              <a:rPr lang="pt-BR" dirty="0"/>
              <a:t> para o crescimento qualitativo, quantitativo e orgânico da Igreja Metodista;</a:t>
            </a:r>
            <a:endParaRPr lang="pt-BR" b="1" dirty="0"/>
          </a:p>
          <a:p>
            <a:endParaRPr lang="pt-BR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519" y="0"/>
            <a:ext cx="5100482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dirty="0"/>
              <a:t>III </a:t>
            </a:r>
            <a:r>
              <a:rPr lang="pt-BR" dirty="0"/>
              <a:t>-</a:t>
            </a:r>
            <a:r>
              <a:rPr lang="pt-BR" i="1" dirty="0"/>
              <a:t> </a:t>
            </a:r>
            <a:r>
              <a:rPr lang="pt-BR" b="1" u="sng" dirty="0"/>
              <a:t>deliberar</a:t>
            </a:r>
            <a:r>
              <a:rPr lang="pt-BR" dirty="0"/>
              <a:t> sobre: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a)</a:t>
            </a:r>
            <a:r>
              <a:rPr lang="pt-BR" dirty="0"/>
              <a:t> o </a:t>
            </a:r>
            <a:r>
              <a:rPr lang="pt-BR" b="1" dirty="0"/>
              <a:t>Plano Nacional Missionário - PNM</a:t>
            </a:r>
            <a:r>
              <a:rPr lang="pt-BR" dirty="0"/>
              <a:t> para o </a:t>
            </a:r>
            <a:r>
              <a:rPr lang="pt-BR" u="sng" dirty="0"/>
              <a:t>exercício seguinte</a:t>
            </a:r>
            <a:r>
              <a:rPr lang="pt-BR" dirty="0"/>
              <a:t>, proposto conjuntamente pelo Colégio Episcopal e </a:t>
            </a:r>
            <a:r>
              <a:rPr lang="pt-BR" dirty="0" smtClean="0"/>
              <a:t>pela </a:t>
            </a:r>
            <a:r>
              <a:rPr lang="pt-BR" dirty="0" err="1" smtClean="0"/>
              <a:t>Cogeam</a:t>
            </a:r>
            <a:r>
              <a:rPr lang="pt-BR" dirty="0" smtClean="0"/>
              <a:t>, </a:t>
            </a:r>
            <a:r>
              <a:rPr lang="pt-BR" dirty="0"/>
              <a:t>com base na filosofia, objetivos e metas estabelecidos pelo Colégio Episcopal, em consonância com o Plano para a Vida e a Missão da Igreja </a:t>
            </a:r>
            <a:r>
              <a:rPr lang="pt-BR" dirty="0" smtClean="0"/>
              <a:t>Metodista(PVMI), </a:t>
            </a:r>
            <a:r>
              <a:rPr lang="pt-BR" dirty="0"/>
              <a:t>na perspectiva de uma Igreja organizada em dons e ministérios;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b)</a:t>
            </a:r>
            <a:r>
              <a:rPr lang="pt-BR" dirty="0"/>
              <a:t> os</a:t>
            </a:r>
            <a:r>
              <a:rPr lang="pt-BR" i="1" dirty="0"/>
              <a:t> </a:t>
            </a:r>
            <a:r>
              <a:rPr lang="pt-BR" b="1" dirty="0"/>
              <a:t>estatutos e os respectivos regulamentos</a:t>
            </a:r>
            <a:r>
              <a:rPr lang="pt-BR" dirty="0"/>
              <a:t> dos </a:t>
            </a:r>
            <a:r>
              <a:rPr lang="pt-BR" u="sng" dirty="0"/>
              <a:t>órgãos e instituições gerais</a:t>
            </a:r>
            <a:r>
              <a:rPr lang="pt-BR" dirty="0"/>
              <a:t>, previstos nestes Cânones;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0"/>
            <a:ext cx="5166910" cy="1139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dirty="0"/>
              <a:t>IV -</a:t>
            </a:r>
            <a:r>
              <a:rPr lang="pt-BR" dirty="0"/>
              <a:t> </a:t>
            </a:r>
            <a:r>
              <a:rPr lang="pt-BR" b="1" u="sng" dirty="0"/>
              <a:t>homologar</a:t>
            </a:r>
            <a:r>
              <a:rPr lang="pt-BR" dirty="0"/>
              <a:t>: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a)</a:t>
            </a:r>
            <a:r>
              <a:rPr lang="pt-BR" dirty="0"/>
              <a:t> a </a:t>
            </a:r>
            <a:r>
              <a:rPr lang="pt-BR" b="1" u="sng" dirty="0"/>
              <a:t>designação dos/as </a:t>
            </a:r>
            <a:r>
              <a:rPr lang="pt-BR" b="1" u="sng" dirty="0" smtClean="0"/>
              <a:t>bispos/as</a:t>
            </a:r>
            <a:r>
              <a:rPr lang="pt-BR" dirty="0" smtClean="0"/>
              <a:t> </a:t>
            </a:r>
            <a:r>
              <a:rPr lang="pt-BR" dirty="0"/>
              <a:t>eleitos/as;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b)</a:t>
            </a:r>
            <a:r>
              <a:rPr lang="pt-BR" dirty="0"/>
              <a:t> o </a:t>
            </a:r>
            <a:r>
              <a:rPr lang="pt-BR" b="1" dirty="0"/>
              <a:t>relatório da Comissão Geral de Constituição e Justiça</a:t>
            </a:r>
            <a:r>
              <a:rPr lang="pt-BR" dirty="0"/>
              <a:t>; </a:t>
            </a:r>
            <a:endParaRPr lang="pt-BR" b="1" dirty="0"/>
          </a:p>
          <a:p>
            <a:pPr>
              <a:buFont typeface="Wingdings" pitchFamily="2" charset="2"/>
              <a:buNone/>
            </a:pPr>
            <a:r>
              <a:rPr lang="pt-BR" b="1" dirty="0"/>
              <a:t>V -</a:t>
            </a:r>
            <a:r>
              <a:rPr lang="pt-BR" dirty="0"/>
              <a:t> </a:t>
            </a:r>
            <a:r>
              <a:rPr lang="pt-BR" b="1" u="sng" dirty="0"/>
              <a:t>decidir</a:t>
            </a:r>
            <a:r>
              <a:rPr lang="pt-BR" dirty="0"/>
              <a:t>: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a)</a:t>
            </a:r>
            <a:r>
              <a:rPr lang="pt-BR" dirty="0"/>
              <a:t> </a:t>
            </a:r>
            <a:r>
              <a:rPr lang="pt-BR" b="1" dirty="0"/>
              <a:t>questões</a:t>
            </a:r>
            <a:r>
              <a:rPr lang="pt-BR" dirty="0"/>
              <a:t> que lhe sejam </a:t>
            </a:r>
            <a:r>
              <a:rPr lang="pt-BR" b="1" dirty="0"/>
              <a:t>submetidas pelo Colégio Episcopal e pela Coordenação Geral de Ação Missionária</a:t>
            </a:r>
            <a:r>
              <a:rPr lang="pt-BR" dirty="0"/>
              <a:t>;</a:t>
            </a:r>
            <a:endParaRPr lang="pt-BR" b="1" dirty="0"/>
          </a:p>
          <a:p>
            <a:pPr lvl="1">
              <a:buFont typeface="Wingdings" pitchFamily="2" charset="2"/>
              <a:buNone/>
            </a:pPr>
            <a:r>
              <a:rPr lang="pt-BR" b="1" dirty="0"/>
              <a:t>b)</a:t>
            </a:r>
            <a:r>
              <a:rPr lang="pt-BR" dirty="0"/>
              <a:t> sobre </a:t>
            </a:r>
            <a:r>
              <a:rPr lang="pt-BR" b="1" dirty="0"/>
              <a:t>matéria administrativa, econômico-financeira e patrimonial</a:t>
            </a:r>
            <a:r>
              <a:rPr lang="pt-BR" dirty="0"/>
              <a:t>, nos termos destes cânones; </a:t>
            </a:r>
            <a:endParaRPr lang="pt-BR" b="1" dirty="0"/>
          </a:p>
          <a:p>
            <a:endParaRPr lang="pt-BR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85" y="6386"/>
            <a:ext cx="5071523" cy="111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800" b="1" dirty="0"/>
              <a:t>VI -</a:t>
            </a:r>
            <a:r>
              <a:rPr lang="pt-BR" sz="2800" dirty="0"/>
              <a:t> </a:t>
            </a:r>
            <a:r>
              <a:rPr lang="pt-BR" sz="2800" b="1" u="sng" dirty="0"/>
              <a:t>eleger ocupantes dos cargos da administração superior</a:t>
            </a:r>
            <a:r>
              <a:rPr lang="pt-BR" sz="2800" dirty="0"/>
              <a:t> previstos nesta legislação, especialmente:</a:t>
            </a:r>
            <a:endParaRPr lang="pt-BR" sz="28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a)</a:t>
            </a:r>
            <a:r>
              <a:rPr lang="pt-BR" sz="2400" dirty="0"/>
              <a:t> </a:t>
            </a:r>
            <a:r>
              <a:rPr lang="pt-BR" sz="2400" b="1" dirty="0" smtClean="0"/>
              <a:t>Bispos/as</a:t>
            </a:r>
            <a:r>
              <a:rPr lang="pt-BR" sz="2400" b="1" dirty="0"/>
              <a:t>;</a:t>
            </a:r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b)</a:t>
            </a:r>
            <a:r>
              <a:rPr lang="pt-BR" sz="2400" dirty="0"/>
              <a:t> membros da </a:t>
            </a:r>
            <a:r>
              <a:rPr lang="pt-BR" sz="2400" b="1" dirty="0"/>
              <a:t>Comissão Geral de Constituição e Justiça</a:t>
            </a:r>
            <a:r>
              <a:rPr lang="pt-BR" sz="2400" dirty="0"/>
              <a:t>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c)</a:t>
            </a:r>
            <a:r>
              <a:rPr lang="pt-BR" sz="2400" dirty="0"/>
              <a:t> membros das </a:t>
            </a:r>
            <a:r>
              <a:rPr lang="pt-BR" sz="2400" b="1" dirty="0"/>
              <a:t>Comissões Transitórias</a:t>
            </a:r>
            <a:r>
              <a:rPr lang="pt-BR" sz="2400" dirty="0"/>
              <a:t> de nível Geral;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d)</a:t>
            </a:r>
            <a:r>
              <a:rPr lang="pt-BR" sz="2400" dirty="0"/>
              <a:t> </a:t>
            </a:r>
            <a:r>
              <a:rPr lang="pt-BR" sz="2400" b="1" dirty="0"/>
              <a:t>Secretário/a de Atas</a:t>
            </a:r>
            <a:r>
              <a:rPr lang="pt-BR" sz="2400" dirty="0"/>
              <a:t>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e)</a:t>
            </a:r>
            <a:r>
              <a:rPr lang="pt-BR" sz="2400" dirty="0"/>
              <a:t> </a:t>
            </a:r>
            <a:r>
              <a:rPr lang="pt-BR" sz="2400" b="1" dirty="0"/>
              <a:t>Secretários/as especializados/as</a:t>
            </a:r>
            <a:r>
              <a:rPr lang="pt-BR" sz="2400" dirty="0"/>
              <a:t>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f)</a:t>
            </a:r>
            <a:r>
              <a:rPr lang="pt-BR" sz="2400" dirty="0"/>
              <a:t>  </a:t>
            </a:r>
            <a:r>
              <a:rPr lang="pt-BR" sz="2400" dirty="0" smtClean="0"/>
              <a:t>o </a:t>
            </a:r>
            <a:r>
              <a:rPr lang="pt-BR" sz="2400" b="1" dirty="0" smtClean="0"/>
              <a:t>Conselho </a:t>
            </a:r>
            <a:r>
              <a:rPr lang="pt-BR" sz="2400" b="1" dirty="0"/>
              <a:t>Fiscal da Área Geral</a:t>
            </a:r>
            <a:r>
              <a:rPr lang="pt-BR" sz="2400" dirty="0"/>
              <a:t> da Igreja Metodista, composto de 5 (cinco) membros, dos quais pelo menos 2 (dois ou duas) devem ser contabilistas;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g)</a:t>
            </a:r>
            <a:r>
              <a:rPr lang="pt-BR" sz="2400" dirty="0"/>
              <a:t> </a:t>
            </a:r>
            <a:r>
              <a:rPr lang="pt-BR" sz="2400" b="1" dirty="0"/>
              <a:t>Presbíteros/as e membros leigos</a:t>
            </a:r>
            <a:r>
              <a:rPr lang="pt-BR" sz="2400" dirty="0"/>
              <a:t> para a </a:t>
            </a:r>
            <a:r>
              <a:rPr lang="pt-BR" sz="2400" b="1" dirty="0"/>
              <a:t>Coordenação Geral de Ação Missionária</a:t>
            </a:r>
            <a:r>
              <a:rPr lang="pt-BR" sz="2400" dirty="0"/>
              <a:t>;</a:t>
            </a:r>
            <a:endParaRPr lang="pt-BR" sz="2400" b="1" dirty="0"/>
          </a:p>
          <a:p>
            <a:pPr lvl="1">
              <a:buFont typeface="Wingdings" pitchFamily="2" charset="2"/>
              <a:buNone/>
            </a:pPr>
            <a:r>
              <a:rPr lang="pt-BR" sz="2400" b="1" dirty="0"/>
              <a:t>h)</a:t>
            </a:r>
            <a:r>
              <a:rPr lang="pt-BR" sz="2400" dirty="0"/>
              <a:t> </a:t>
            </a:r>
            <a:r>
              <a:rPr lang="pt-BR" sz="2400" b="1" dirty="0"/>
              <a:t>outros cargos necessários</a:t>
            </a:r>
            <a:r>
              <a:rPr lang="pt-BR" sz="2400" dirty="0"/>
              <a:t> à reunião do Concílio Geral;</a:t>
            </a:r>
            <a:endParaRPr lang="pt-BR" sz="2400" b="1" dirty="0"/>
          </a:p>
          <a:p>
            <a:endParaRPr lang="pt-BR" sz="2800" dirty="0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342" y="0"/>
            <a:ext cx="5427023" cy="119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268413"/>
            <a:ext cx="8964612" cy="55895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b="1" dirty="0"/>
              <a:t>VII -</a:t>
            </a:r>
            <a:r>
              <a:rPr lang="pt-BR" dirty="0"/>
              <a:t> </a:t>
            </a:r>
            <a:r>
              <a:rPr lang="pt-BR" b="1" u="sng" dirty="0"/>
              <a:t>legislar </a:t>
            </a:r>
            <a:r>
              <a:rPr lang="pt-BR" dirty="0"/>
              <a:t>para a Igreja Metodista;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b="1" dirty="0"/>
              <a:t>VIII -</a:t>
            </a:r>
            <a:r>
              <a:rPr lang="pt-BR" dirty="0"/>
              <a:t> </a:t>
            </a:r>
            <a:r>
              <a:rPr lang="pt-BR" b="1" u="sng" dirty="0"/>
              <a:t>criar, desdobrar ou reagrupar</a:t>
            </a:r>
            <a:r>
              <a:rPr lang="pt-BR" dirty="0"/>
              <a:t> </a:t>
            </a:r>
            <a:r>
              <a:rPr lang="pt-BR" b="1" dirty="0"/>
              <a:t>R</a:t>
            </a:r>
            <a:r>
              <a:rPr lang="pt-BR" b="1" dirty="0" smtClean="0"/>
              <a:t>egiões Eclesiásticas </a:t>
            </a:r>
            <a:r>
              <a:rPr lang="pt-BR" b="1" dirty="0"/>
              <a:t>e </a:t>
            </a:r>
            <a:r>
              <a:rPr lang="pt-BR" b="1" dirty="0" smtClean="0"/>
              <a:t>Missionárias</a:t>
            </a:r>
            <a:r>
              <a:rPr lang="pt-BR" b="1" dirty="0"/>
              <a:t>, por</a:t>
            </a:r>
            <a:r>
              <a:rPr lang="pt-BR" dirty="0"/>
              <a:t> proposta da Coordenação Geral de Ação Missionária;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b="1" dirty="0"/>
              <a:t>IX - </a:t>
            </a:r>
            <a:r>
              <a:rPr lang="pt-BR" b="1" u="sng" dirty="0"/>
              <a:t>criar ou extinguir</a:t>
            </a:r>
            <a:r>
              <a:rPr lang="pt-BR" dirty="0"/>
              <a:t> </a:t>
            </a:r>
            <a:r>
              <a:rPr lang="pt-BR" b="1" dirty="0"/>
              <a:t>campos missionários nacionais e internacionais</a:t>
            </a:r>
            <a:r>
              <a:rPr lang="pt-BR" dirty="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b="1" dirty="0"/>
              <a:t>X -</a:t>
            </a:r>
            <a:r>
              <a:rPr lang="pt-BR" dirty="0"/>
              <a:t> </a:t>
            </a:r>
            <a:r>
              <a:rPr lang="pt-BR" b="1" u="sng" dirty="0"/>
              <a:t>referendar </a:t>
            </a:r>
            <a:r>
              <a:rPr lang="pt-BR" b="1" dirty="0"/>
              <a:t>atos complementares editados pelo Colégio Episcopal</a:t>
            </a:r>
            <a:r>
              <a:rPr lang="pt-BR" dirty="0"/>
              <a:t>;</a:t>
            </a:r>
          </a:p>
          <a:p>
            <a:pPr>
              <a:lnSpc>
                <a:spcPct val="90000"/>
              </a:lnSpc>
            </a:pPr>
            <a:endParaRPr lang="pt-BR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321" y="0"/>
            <a:ext cx="54260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9144000" cy="5327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dirty="0"/>
              <a:t>XI - </a:t>
            </a:r>
            <a:r>
              <a:rPr lang="pt-BR" b="1" u="sng" dirty="0"/>
              <a:t>intervir,</a:t>
            </a:r>
            <a:r>
              <a:rPr lang="pt-BR" dirty="0"/>
              <a:t> em caso de necessidade, </a:t>
            </a:r>
            <a:r>
              <a:rPr lang="pt-BR" b="1" dirty="0"/>
              <a:t>em órgãos e instituições gerais</a:t>
            </a:r>
            <a:r>
              <a:rPr lang="pt-BR" dirty="0"/>
              <a:t>, nomeando interventores/as pelo prazo máximo de 6 (seis) meses;</a:t>
            </a:r>
          </a:p>
          <a:p>
            <a:pPr>
              <a:buFont typeface="Wingdings" pitchFamily="2" charset="2"/>
              <a:buNone/>
            </a:pPr>
            <a:endParaRPr lang="pt-BR" b="1" dirty="0"/>
          </a:p>
          <a:p>
            <a:pPr>
              <a:buFont typeface="Wingdings" pitchFamily="2" charset="2"/>
              <a:buNone/>
            </a:pPr>
            <a:r>
              <a:rPr lang="pt-BR" b="1" dirty="0"/>
              <a:t>XII -</a:t>
            </a:r>
            <a:r>
              <a:rPr lang="pt-BR" dirty="0"/>
              <a:t> </a:t>
            </a:r>
            <a:r>
              <a:rPr lang="pt-BR" b="1" dirty="0"/>
              <a:t>publicar </a:t>
            </a:r>
            <a:r>
              <a:rPr lang="pt-BR" dirty="0"/>
              <a:t>o </a:t>
            </a:r>
            <a:r>
              <a:rPr lang="pt-BR" b="1" dirty="0"/>
              <a:t>anuário com os dados estatísticos e financeiros</a:t>
            </a:r>
            <a:r>
              <a:rPr lang="pt-BR" dirty="0"/>
              <a:t> de todas as Regiões Eclesiásticas e </a:t>
            </a:r>
            <a:r>
              <a:rPr lang="pt-BR" dirty="0" smtClean="0"/>
              <a:t>Missionárias, bem como outras </a:t>
            </a:r>
            <a:r>
              <a:rPr lang="pt-BR" dirty="0"/>
              <a:t>informações relevantes;</a:t>
            </a:r>
            <a:endParaRPr lang="pt-BR" b="1" dirty="0"/>
          </a:p>
          <a:p>
            <a:endParaRPr lang="pt-BR" dirty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925" y="0"/>
            <a:ext cx="54260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1"/>
                </a:solidFill>
              </a:rPr>
              <a:t>XIII -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u="sng" dirty="0">
                <a:solidFill>
                  <a:schemeClr val="tx1"/>
                </a:solidFill>
              </a:rPr>
              <a:t>outorgar</a:t>
            </a:r>
            <a:r>
              <a:rPr lang="pt-BR" dirty="0">
                <a:solidFill>
                  <a:schemeClr val="tx1"/>
                </a:solidFill>
              </a:rPr>
              <a:t> título de </a:t>
            </a:r>
            <a:r>
              <a:rPr lang="pt-BR" b="1" dirty="0" smtClean="0">
                <a:solidFill>
                  <a:schemeClr val="tx1"/>
                </a:solidFill>
              </a:rPr>
              <a:t>Bispo/a </a:t>
            </a:r>
            <a:r>
              <a:rPr lang="pt-BR" b="1" dirty="0">
                <a:solidFill>
                  <a:schemeClr val="tx1"/>
                </a:solidFill>
              </a:rPr>
              <a:t>Emérito/a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e seus respectivos diplomas ao/à </a:t>
            </a:r>
            <a:r>
              <a:rPr lang="pt-BR" dirty="0">
                <a:solidFill>
                  <a:schemeClr val="tx1"/>
                </a:solidFill>
              </a:rPr>
              <a:t>presbítero/a que se aposente no exercício do </a:t>
            </a:r>
            <a:r>
              <a:rPr lang="pt-BR" dirty="0" smtClean="0">
                <a:solidFill>
                  <a:schemeClr val="tx1"/>
                </a:solidFill>
              </a:rPr>
              <a:t>episcopado;</a:t>
            </a:r>
            <a:endParaRPr lang="pt-BR" b="1" dirty="0">
              <a:solidFill>
                <a:schemeClr val="tx1"/>
              </a:solidFill>
            </a:endParaRP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XIV -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u="sng" dirty="0">
                <a:solidFill>
                  <a:schemeClr val="tx1"/>
                </a:solidFill>
              </a:rPr>
              <a:t>outorgar</a:t>
            </a:r>
            <a:r>
              <a:rPr lang="pt-BR" dirty="0">
                <a:solidFill>
                  <a:schemeClr val="tx1"/>
                </a:solidFill>
              </a:rPr>
              <a:t> os títulos da </a:t>
            </a:r>
            <a:r>
              <a:rPr lang="pt-BR" b="1" dirty="0">
                <a:solidFill>
                  <a:schemeClr val="tx1"/>
                </a:solidFill>
              </a:rPr>
              <a:t>Ordem do Mérito Metodista</a:t>
            </a:r>
            <a:r>
              <a:rPr lang="pt-BR" dirty="0">
                <a:solidFill>
                  <a:schemeClr val="tx1"/>
                </a:solidFill>
              </a:rPr>
              <a:t> e seus respectivos diplomas nos termos do </a:t>
            </a:r>
            <a:r>
              <a:rPr lang="pt-BR" dirty="0" smtClean="0">
                <a:solidFill>
                  <a:schemeClr val="tx1"/>
                </a:solidFill>
              </a:rPr>
              <a:t>Art</a:t>
            </a:r>
            <a:r>
              <a:rPr lang="pt-BR" dirty="0">
                <a:solidFill>
                  <a:schemeClr val="tx1"/>
                </a:solidFill>
              </a:rPr>
              <a:t>. </a:t>
            </a:r>
            <a:r>
              <a:rPr lang="pt-BR" dirty="0" smtClean="0">
                <a:solidFill>
                  <a:schemeClr val="tx1"/>
                </a:solidFill>
              </a:rPr>
              <a:t>269.</a:t>
            </a:r>
            <a:endParaRPr lang="pt-BR" b="1" dirty="0">
              <a:solidFill>
                <a:schemeClr val="tx1"/>
              </a:solidFill>
            </a:endParaRPr>
          </a:p>
          <a:p>
            <a:pPr marL="914400" lvl="2" indent="0" algn="l">
              <a:buNone/>
            </a:pPr>
            <a:r>
              <a:rPr lang="pt-BR" sz="1800" b="1" dirty="0">
                <a:solidFill>
                  <a:schemeClr val="tx1"/>
                </a:solidFill>
              </a:rPr>
              <a:t>§ 1º</a:t>
            </a:r>
            <a:r>
              <a:rPr lang="pt-BR" sz="1800" dirty="0">
                <a:solidFill>
                  <a:schemeClr val="tx1"/>
                </a:solidFill>
              </a:rPr>
              <a:t> Os diplomas dos títulos referidos nos artigos anteriores </a:t>
            </a:r>
            <a:r>
              <a:rPr lang="pt-BR" sz="1800" dirty="0" smtClean="0">
                <a:solidFill>
                  <a:schemeClr val="tx1"/>
                </a:solidFill>
              </a:rPr>
              <a:t>são </a:t>
            </a:r>
            <a:r>
              <a:rPr lang="pt-BR" sz="1800" dirty="0">
                <a:solidFill>
                  <a:schemeClr val="tx1"/>
                </a:solidFill>
              </a:rPr>
              <a:t>expedidos pelo/a </a:t>
            </a:r>
            <a:r>
              <a:rPr lang="pt-BR" sz="1800" dirty="0" smtClean="0">
                <a:solidFill>
                  <a:schemeClr val="tx1"/>
                </a:solidFill>
              </a:rPr>
              <a:t>Bispo/a presidente </a:t>
            </a:r>
            <a:r>
              <a:rPr lang="pt-BR" sz="1800" dirty="0">
                <a:solidFill>
                  <a:schemeClr val="tx1"/>
                </a:solidFill>
              </a:rPr>
              <a:t>do concílio que os </a:t>
            </a:r>
            <a:r>
              <a:rPr lang="pt-BR" sz="1800" dirty="0" smtClean="0">
                <a:solidFill>
                  <a:schemeClr val="tx1"/>
                </a:solidFill>
              </a:rPr>
              <a:t>concede, conforme disposto no Art</a:t>
            </a:r>
            <a:r>
              <a:rPr lang="pt-BR" sz="1800" dirty="0">
                <a:solidFill>
                  <a:schemeClr val="tx1"/>
                </a:solidFill>
              </a:rPr>
              <a:t>. </a:t>
            </a:r>
            <a:r>
              <a:rPr lang="pt-BR" sz="1800" dirty="0" smtClean="0">
                <a:solidFill>
                  <a:schemeClr val="tx1"/>
                </a:solidFill>
              </a:rPr>
              <a:t>271. </a:t>
            </a:r>
            <a:endParaRPr lang="pt-BR" sz="1800" b="1" dirty="0">
              <a:solidFill>
                <a:schemeClr val="tx1"/>
              </a:solidFill>
            </a:endParaRPr>
          </a:p>
          <a:p>
            <a:pPr marL="914400" lvl="2" indent="0" algn="l">
              <a:buNone/>
            </a:pPr>
            <a:r>
              <a:rPr lang="pt-BR" sz="1800" b="1" dirty="0">
                <a:solidFill>
                  <a:schemeClr val="tx1"/>
                </a:solidFill>
              </a:rPr>
              <a:t>§ 2º</a:t>
            </a:r>
            <a:r>
              <a:rPr lang="pt-BR" sz="1800" dirty="0">
                <a:solidFill>
                  <a:schemeClr val="tx1"/>
                </a:solidFill>
              </a:rPr>
              <a:t> Nas eleições, o plenário do Concílio Geral tem o direito de apresentar outros </a:t>
            </a:r>
            <a:r>
              <a:rPr lang="pt-BR" sz="1800" dirty="0" smtClean="0">
                <a:solidFill>
                  <a:schemeClr val="tx1"/>
                </a:solidFill>
              </a:rPr>
              <a:t>nomes além </a:t>
            </a:r>
            <a:r>
              <a:rPr lang="pt-BR" sz="1800" dirty="0">
                <a:solidFill>
                  <a:schemeClr val="tx1"/>
                </a:solidFill>
              </a:rPr>
              <a:t>dos citados pela Comissão de Indicação, exceto no caso de eleição de </a:t>
            </a:r>
            <a:r>
              <a:rPr lang="pt-BR" sz="1800" dirty="0" smtClean="0">
                <a:solidFill>
                  <a:schemeClr val="tx1"/>
                </a:solidFill>
              </a:rPr>
              <a:t>Bispos/as</a:t>
            </a:r>
            <a:r>
              <a:rPr lang="pt-BR" sz="1800" dirty="0">
                <a:solidFill>
                  <a:schemeClr val="tx1"/>
                </a:solidFill>
              </a:rPr>
              <a:t>.</a:t>
            </a:r>
            <a:endParaRPr lang="pt-BR" sz="1800" b="1" dirty="0">
              <a:solidFill>
                <a:schemeClr val="tx1"/>
              </a:solidFill>
            </a:endParaRPr>
          </a:p>
          <a:p>
            <a:pPr marL="914400" lvl="2" indent="0" algn="l">
              <a:buNone/>
            </a:pPr>
            <a:r>
              <a:rPr lang="pt-BR" sz="1800" b="1" dirty="0">
                <a:solidFill>
                  <a:schemeClr val="tx1"/>
                </a:solidFill>
              </a:rPr>
              <a:t>§ 3º</a:t>
            </a:r>
            <a:r>
              <a:rPr lang="pt-BR" sz="1800" dirty="0">
                <a:solidFill>
                  <a:schemeClr val="tx1"/>
                </a:solidFill>
              </a:rPr>
              <a:t> A Comissão de Indicações é </a:t>
            </a:r>
            <a:r>
              <a:rPr lang="pt-BR" sz="1800" dirty="0" smtClean="0">
                <a:solidFill>
                  <a:schemeClr val="tx1"/>
                </a:solidFill>
              </a:rPr>
              <a:t>eleita, </a:t>
            </a:r>
            <a:r>
              <a:rPr lang="pt-BR" sz="1800" dirty="0">
                <a:solidFill>
                  <a:schemeClr val="tx1"/>
                </a:solidFill>
              </a:rPr>
              <a:t>sem indicação e sem debate, </a:t>
            </a:r>
            <a:r>
              <a:rPr lang="pt-BR" sz="1800" dirty="0" smtClean="0">
                <a:solidFill>
                  <a:schemeClr val="tx1"/>
                </a:solidFill>
              </a:rPr>
              <a:t>na </a:t>
            </a:r>
            <a:r>
              <a:rPr lang="pt-BR" sz="1800" dirty="0">
                <a:solidFill>
                  <a:schemeClr val="tx1"/>
                </a:solidFill>
              </a:rPr>
              <a:t>primeira sessão do Concílio Geral.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0"/>
            <a:ext cx="54260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695</Words>
  <Application>Microsoft Office PowerPoint</Application>
  <PresentationFormat>Apresentação na tela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IMS</dc:creator>
  <cp:lastModifiedBy>Jonadab Domingues de Almeida</cp:lastModifiedBy>
  <cp:revision>9</cp:revision>
  <dcterms:created xsi:type="dcterms:W3CDTF">2010-03-19T18:49:42Z</dcterms:created>
  <dcterms:modified xsi:type="dcterms:W3CDTF">2016-01-22T00:38:21Z</dcterms:modified>
</cp:coreProperties>
</file>