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4"/>
  </p:notesMasterIdLst>
  <p:handoutMasterIdLst>
    <p:handoutMasterId r:id="rId25"/>
  </p:handoutMasterIdLst>
  <p:sldIdLst>
    <p:sldId id="304" r:id="rId3"/>
    <p:sldId id="305" r:id="rId4"/>
    <p:sldId id="306" r:id="rId5"/>
    <p:sldId id="307" r:id="rId6"/>
    <p:sldId id="268" r:id="rId7"/>
    <p:sldId id="290" r:id="rId8"/>
    <p:sldId id="295" r:id="rId9"/>
    <p:sldId id="296" r:id="rId10"/>
    <p:sldId id="297" r:id="rId11"/>
    <p:sldId id="293" r:id="rId12"/>
    <p:sldId id="275" r:id="rId13"/>
    <p:sldId id="291" r:id="rId14"/>
    <p:sldId id="294" r:id="rId15"/>
    <p:sldId id="292" r:id="rId16"/>
    <p:sldId id="273" r:id="rId17"/>
    <p:sldId id="298" r:id="rId18"/>
    <p:sldId id="299" r:id="rId19"/>
    <p:sldId id="300" r:id="rId20"/>
    <p:sldId id="274" r:id="rId21"/>
    <p:sldId id="301" r:id="rId22"/>
    <p:sldId id="30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6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2" d="100"/>
        <a:sy n="122" d="100"/>
      </p:scale>
      <p:origin x="0" y="-6012"/>
    </p:cViewPr>
  </p:sorterViewPr>
  <p:notesViewPr>
    <p:cSldViewPr snapToGrid="0" showGuides="1">
      <p:cViewPr varScale="1">
        <p:scale>
          <a:sx n="57" d="100"/>
          <a:sy n="57" d="100"/>
        </p:scale>
        <p:origin x="123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93605-0C0C-4258-9724-5F2F9BB3BC90}" type="datetimeFigureOut">
              <a:rPr lang="pt-BR" smtClean="0"/>
              <a:pPr/>
              <a:t>28/11/2014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FFE7F-C917-439A-8026-3D301EB5CC2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31B3D-E4E3-4A80-AB70-C5564C267266}" type="datetimeFigureOut">
              <a:rPr lang="pt-BR" smtClean="0"/>
              <a:pPr/>
              <a:t>28/11/2014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0B30D-C07A-425B-A90C-BA7BEB19107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pt-BR" smtClean="0"/>
              <a:pPr/>
              <a:t>28/11/2014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pt-BR" smtClean="0"/>
              <a:pPr/>
              <a:t>28/11/2014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pt-BR" smtClean="0"/>
              <a:pPr/>
              <a:t>28/11/2014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pt-BR" smtClean="0"/>
              <a:pPr/>
              <a:t>28/11/2014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pt-BR" smtClean="0"/>
              <a:pPr/>
              <a:t>28/11/2014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pt-BR" smtClean="0"/>
              <a:pPr/>
              <a:t>28/11/2014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pt-BR" smtClean="0"/>
              <a:pPr/>
              <a:t>28/11/2014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pt-BR" smtClean="0"/>
              <a:pPr/>
              <a:t>28/11/2014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pt-BR" smtClean="0"/>
              <a:pPr/>
              <a:t>28/11/2014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dcH9yj" TargetMode="External"/><Relationship Id="rId2" Type="http://schemas.openxmlformats.org/officeDocument/2006/relationships/hyperlink" Target="http://goo.gl/Bghqaw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6799" y="4348331"/>
            <a:ext cx="8686800" cy="839229"/>
          </a:xfrm>
        </p:spPr>
        <p:txBody>
          <a:bodyPr>
            <a:normAutofit/>
          </a:bodyPr>
          <a:lstStyle/>
          <a:p>
            <a:r>
              <a:rPr lang="pt-BR" sz="4000" dirty="0" smtClean="0"/>
              <a:t>Sugestão para celebração do Advento</a:t>
            </a:r>
            <a:endParaRPr lang="pt-BR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6799" y="5731795"/>
            <a:ext cx="10403541" cy="884158"/>
          </a:xfrm>
        </p:spPr>
        <p:txBody>
          <a:bodyPr>
            <a:noAutofit/>
          </a:bodyPr>
          <a:lstStyle/>
          <a:p>
            <a:pPr algn="ctr"/>
            <a:r>
              <a:rPr lang="pt-BR" sz="2000" dirty="0" smtClean="0"/>
              <a:t>Eis que a virgem conceberá e dará à luz um filho, e ele será chamado pelo nome de Emanuel[que quer dizer Deus conosco] Mateus 1.23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24920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6799" y="4087751"/>
            <a:ext cx="8686800" cy="1464906"/>
          </a:xfrm>
        </p:spPr>
        <p:txBody>
          <a:bodyPr/>
          <a:lstStyle/>
          <a:p>
            <a:r>
              <a:rPr lang="pt-BR" dirty="0" smtClean="0"/>
              <a:t>É tempo de advento...</a:t>
            </a:r>
            <a:br>
              <a:rPr lang="pt-BR" dirty="0" smtClean="0"/>
            </a:br>
            <a:r>
              <a:rPr lang="pt-BR" sz="3500" dirty="0" smtClean="0"/>
              <a:t>Mateus 2.1-11</a:t>
            </a:r>
            <a:endParaRPr lang="pt-BR" sz="35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9753599" y="4376540"/>
            <a:ext cx="2339789" cy="8873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07/12</a:t>
            </a:r>
            <a:endParaRPr lang="pt-BR" dirty="0"/>
          </a:p>
        </p:txBody>
      </p:sp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1066799" y="5688156"/>
            <a:ext cx="10134601" cy="884158"/>
          </a:xfrm>
        </p:spPr>
        <p:txBody>
          <a:bodyPr>
            <a:noAutofit/>
          </a:bodyPr>
          <a:lstStyle/>
          <a:p>
            <a:r>
              <a:rPr lang="pt-BR" sz="2000" dirty="0">
                <a:effectLst/>
              </a:rPr>
              <a:t>E perguntavam: Onde está o recém-nascido Rei dos judeus? Porque vimos a sua estrela no Oriente e viemos para </a:t>
            </a:r>
            <a:r>
              <a:rPr lang="pt-BR" sz="2000" dirty="0" smtClean="0">
                <a:effectLst/>
              </a:rPr>
              <a:t>adorá-lo. Mateus 2.2</a:t>
            </a:r>
          </a:p>
          <a:p>
            <a:pPr algn="r"/>
            <a:r>
              <a:rPr lang="pt-BR" sz="2000" dirty="0" smtClean="0">
                <a:effectLst/>
              </a:rPr>
              <a:t>Mateus 2.2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47409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Um clarão no Oriente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 smtClean="0"/>
              <a:t>As trevas da noite se tornam densas no Ocidente</a:t>
            </a:r>
          </a:p>
          <a:p>
            <a:pPr marL="0" indent="0">
              <a:buNone/>
            </a:pPr>
            <a:r>
              <a:rPr lang="pt-BR" dirty="0" smtClean="0"/>
              <a:t>         Mas, vejam! Um clarão no Oriente...</a:t>
            </a:r>
          </a:p>
          <a:p>
            <a:pPr marL="0" indent="0">
              <a:buNone/>
            </a:pPr>
            <a:r>
              <a:rPr lang="pt-BR" dirty="0" smtClean="0"/>
              <a:t>                Lá vem o Sol...</a:t>
            </a:r>
          </a:p>
          <a:p>
            <a:pPr marL="0" indent="0">
              <a:buNone/>
            </a:pPr>
            <a:r>
              <a:rPr lang="pt-BR" dirty="0" smtClean="0"/>
              <a:t>                      Acenamos para o que está consumado;</a:t>
            </a:r>
          </a:p>
          <a:p>
            <a:pPr marL="0" indent="0">
              <a:buNone/>
            </a:pPr>
            <a:r>
              <a:rPr lang="pt-BR" dirty="0" smtClean="0"/>
              <a:t>                           Saudamos o </a:t>
            </a:r>
            <a:r>
              <a:rPr lang="pt-BR" i="1" dirty="0" smtClean="0"/>
              <a:t>Vento que vem do futuro</a:t>
            </a:r>
            <a:r>
              <a:rPr lang="pt-BR" dirty="0" smtClean="0"/>
              <a:t>;</a:t>
            </a:r>
          </a:p>
          <a:p>
            <a:pPr marL="0" indent="0">
              <a:buNone/>
            </a:pPr>
            <a:r>
              <a:rPr lang="pt-BR" dirty="0" smtClean="0"/>
              <a:t>                                  Esperamos uma lembrança;</a:t>
            </a:r>
          </a:p>
          <a:p>
            <a:pPr marL="0" indent="0">
              <a:buNone/>
            </a:pPr>
            <a:r>
              <a:rPr lang="pt-BR" dirty="0" smtClean="0"/>
              <a:t>                                               Esperamos uma Criança!</a:t>
            </a:r>
          </a:p>
          <a:p>
            <a:pPr marL="0" indent="0" algn="r">
              <a:buNone/>
            </a:pPr>
            <a:r>
              <a:rPr lang="pt-BR" dirty="0"/>
              <a:t>!                                   </a:t>
            </a:r>
            <a:r>
              <a:rPr lang="pt-BR" sz="2000" dirty="0">
                <a:solidFill>
                  <a:schemeClr val="accent1">
                    <a:lumMod val="75000"/>
                  </a:schemeClr>
                </a:solidFill>
              </a:rPr>
              <a:t>[Luiz Carlos Ramos]</a:t>
            </a: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718" y="657879"/>
            <a:ext cx="2163903" cy="1976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622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Nome sobre todo nome </a:t>
            </a:r>
            <a:br>
              <a:rPr lang="pt-BR" dirty="0" smtClean="0"/>
            </a:br>
            <a:r>
              <a:rPr lang="pt-BR" sz="2500" dirty="0" smtClean="0"/>
              <a:t>                                                                       </a:t>
            </a:r>
            <a:endParaRPr lang="pt-BR" sz="25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6800" y="2281519"/>
            <a:ext cx="10058400" cy="4267200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pt-BR" dirty="0"/>
              <a:t>Abriu mão da sua glória</a:t>
            </a:r>
            <a:br>
              <a:rPr lang="pt-BR" dirty="0"/>
            </a:br>
            <a:r>
              <a:rPr lang="pt-BR" dirty="0"/>
              <a:t>E semelhante a um homem</a:t>
            </a:r>
            <a:br>
              <a:rPr lang="pt-BR" dirty="0"/>
            </a:br>
            <a:r>
              <a:rPr lang="pt-BR" dirty="0"/>
              <a:t>Se esvaziou, e servo tornou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E a si mesmo se humilhou</a:t>
            </a:r>
            <a:br>
              <a:rPr lang="pt-BR" dirty="0"/>
            </a:br>
            <a:r>
              <a:rPr lang="pt-BR" dirty="0"/>
              <a:t>E como filho obedeceu</a:t>
            </a:r>
            <a:br>
              <a:rPr lang="pt-BR" dirty="0"/>
            </a:br>
            <a:r>
              <a:rPr lang="pt-BR" dirty="0"/>
              <a:t>Até a morte, morte de cruz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5510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3340" y="730624"/>
            <a:ext cx="10233213" cy="5768788"/>
          </a:xfrm>
        </p:spPr>
        <p:txBody>
          <a:bodyPr>
            <a:normAutofit/>
          </a:bodyPr>
          <a:lstStyle/>
          <a:p>
            <a:pPr marL="0" indent="0">
              <a:lnSpc>
                <a:spcPct val="124000"/>
              </a:lnSpc>
              <a:spcBef>
                <a:spcPts val="0"/>
              </a:spcBef>
              <a:buNone/>
            </a:pPr>
            <a:r>
              <a:rPr lang="pt-BR" dirty="0"/>
              <a:t/>
            </a:r>
            <a:br>
              <a:rPr lang="pt-BR" dirty="0"/>
            </a:br>
            <a:endParaRPr lang="pt-BR" dirty="0" smtClean="0"/>
          </a:p>
          <a:p>
            <a:pPr marL="0" indent="0">
              <a:lnSpc>
                <a:spcPct val="124000"/>
              </a:lnSpc>
              <a:spcBef>
                <a:spcPts val="0"/>
              </a:spcBef>
              <a:buNone/>
            </a:pPr>
            <a:r>
              <a:rPr lang="pt-BR" sz="2600" dirty="0" smtClean="0"/>
              <a:t>Mas </a:t>
            </a:r>
            <a:r>
              <a:rPr lang="pt-BR" sz="2600" dirty="0"/>
              <a:t>o grande Deus, o nosso pai</a:t>
            </a:r>
            <a:br>
              <a:rPr lang="pt-BR" sz="2600" dirty="0"/>
            </a:br>
            <a:r>
              <a:rPr lang="pt-BR" sz="2600" dirty="0"/>
              <a:t>O exaltou, e lhe deu um nome</a:t>
            </a:r>
            <a:br>
              <a:rPr lang="pt-BR" sz="2600" dirty="0"/>
            </a:br>
            <a:r>
              <a:rPr lang="pt-BR" sz="2600" dirty="0"/>
              <a:t>Que é sobre todo nome </a:t>
            </a:r>
            <a:br>
              <a:rPr lang="pt-BR" sz="2600" dirty="0"/>
            </a:br>
            <a:r>
              <a:rPr lang="pt-BR" sz="2600" dirty="0"/>
              <a:t>No Céu e na Terra, e debaixo da Terra</a:t>
            </a:r>
            <a:br>
              <a:rPr lang="pt-BR" sz="2600" dirty="0"/>
            </a:br>
            <a:r>
              <a:rPr lang="pt-BR" sz="2600" dirty="0"/>
              <a:t>Ao nome de Jesus todo joelho se dobrará</a:t>
            </a:r>
            <a:br>
              <a:rPr lang="pt-BR" sz="2600" dirty="0"/>
            </a:br>
            <a:r>
              <a:rPr lang="pt-BR" sz="2600" dirty="0"/>
              <a:t>E toda língua confessará que ele é o </a:t>
            </a:r>
            <a:r>
              <a:rPr lang="pt-BR" sz="2600" dirty="0" smtClean="0"/>
              <a:t>Senhor</a:t>
            </a:r>
            <a:r>
              <a:rPr lang="pt-BR" sz="2600" dirty="0"/>
              <a:t/>
            </a:r>
            <a:br>
              <a:rPr lang="pt-BR" sz="2600" dirty="0"/>
            </a:br>
            <a:r>
              <a:rPr lang="pt-BR" sz="2600" dirty="0"/>
              <a:t/>
            </a:r>
            <a:br>
              <a:rPr lang="pt-BR" sz="2600" dirty="0"/>
            </a:br>
            <a:r>
              <a:rPr lang="pt-BR" sz="2600" dirty="0" smtClean="0"/>
              <a:t>              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237047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474694" y="703730"/>
            <a:ext cx="9175377" cy="5768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4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pt-BR" sz="2600" dirty="0" smtClean="0"/>
              <a:t>Jesus</a:t>
            </a:r>
            <a:endParaRPr lang="pt-BR" sz="2600" dirty="0"/>
          </a:p>
          <a:p>
            <a:pPr marL="0" indent="0">
              <a:lnSpc>
                <a:spcPct val="124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pt-BR" sz="2600" dirty="0" smtClean="0"/>
              <a:t>Nome sobre todo nome</a:t>
            </a:r>
          </a:p>
          <a:p>
            <a:pPr marL="0" indent="0">
              <a:lnSpc>
                <a:spcPct val="124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pt-BR" sz="2600" dirty="0" smtClean="0"/>
              <a:t>Nome sobre todo nome (4x)</a:t>
            </a:r>
            <a:br>
              <a:rPr lang="pt-BR" sz="2600" dirty="0" smtClean="0"/>
            </a:br>
            <a:r>
              <a:rPr lang="pt-BR" sz="2600" dirty="0" smtClean="0"/>
              <a:t/>
            </a:r>
            <a:br>
              <a:rPr lang="pt-BR" sz="2600" dirty="0" smtClean="0"/>
            </a:br>
            <a:r>
              <a:rPr lang="pt-BR" sz="2600" dirty="0" smtClean="0"/>
              <a:t>Seu nome é</a:t>
            </a:r>
            <a:br>
              <a:rPr lang="pt-BR" sz="2600" dirty="0" smtClean="0"/>
            </a:br>
            <a:r>
              <a:rPr lang="pt-BR" sz="2600" dirty="0" smtClean="0"/>
              <a:t>Maravilhoso</a:t>
            </a:r>
            <a:br>
              <a:rPr lang="pt-BR" sz="2600" dirty="0" smtClean="0"/>
            </a:br>
            <a:r>
              <a:rPr lang="pt-BR" sz="2600" dirty="0" smtClean="0"/>
              <a:t>Conselheiro</a:t>
            </a:r>
            <a:br>
              <a:rPr lang="pt-BR" sz="2600" dirty="0" smtClean="0"/>
            </a:br>
            <a:r>
              <a:rPr lang="pt-BR" sz="2600" dirty="0" smtClean="0"/>
              <a:t>Deus Forte</a:t>
            </a:r>
            <a:br>
              <a:rPr lang="pt-BR" sz="2600" dirty="0" smtClean="0"/>
            </a:br>
            <a:r>
              <a:rPr lang="pt-BR" sz="2600" dirty="0" smtClean="0"/>
              <a:t>Pai da Eternidade</a:t>
            </a:r>
            <a:br>
              <a:rPr lang="pt-BR" sz="2600" dirty="0" smtClean="0"/>
            </a:br>
            <a:r>
              <a:rPr lang="pt-BR" sz="2600" dirty="0" smtClean="0"/>
              <a:t>E Príncipe da Paz.</a:t>
            </a:r>
          </a:p>
          <a:p>
            <a:pPr marL="0" indent="0" algn="r">
              <a:lnSpc>
                <a:spcPct val="124000"/>
              </a:lnSpc>
              <a:spcBef>
                <a:spcPts val="0"/>
              </a:spcBef>
              <a:buNone/>
            </a:pPr>
            <a:r>
              <a:rPr lang="pt-BR" sz="2500" dirty="0"/>
              <a:t>[Casa de Davi]</a:t>
            </a:r>
          </a:p>
        </p:txBody>
      </p:sp>
    </p:spTree>
    <p:extLst>
      <p:ext uri="{BB962C8B-B14F-4D97-AF65-F5344CB8AC3E}">
        <p14:creationId xmlns:p14="http://schemas.microsoft.com/office/powerpoint/2010/main" val="102787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6800" y="3963046"/>
            <a:ext cx="8686800" cy="1464906"/>
          </a:xfrm>
        </p:spPr>
        <p:txBody>
          <a:bodyPr/>
          <a:lstStyle/>
          <a:p>
            <a:r>
              <a:rPr lang="pt-BR" dirty="0" smtClean="0"/>
              <a:t>É tempo de advento...</a:t>
            </a:r>
            <a:br>
              <a:rPr lang="pt-BR" dirty="0" smtClean="0"/>
            </a:br>
            <a:r>
              <a:rPr lang="pt-BR" sz="3500" dirty="0" smtClean="0"/>
              <a:t>Lucas 1.39-56</a:t>
            </a:r>
            <a:endParaRPr lang="pt-BR" sz="35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6800" y="5678007"/>
            <a:ext cx="10403541" cy="884158"/>
          </a:xfrm>
        </p:spPr>
        <p:txBody>
          <a:bodyPr>
            <a:noAutofit/>
          </a:bodyPr>
          <a:lstStyle/>
          <a:p>
            <a:r>
              <a:rPr lang="pt-BR" sz="2300" dirty="0" smtClean="0"/>
              <a:t>E de onde me provém que me venha visitar a mãe do meu Senhor? Lucas 1.43</a:t>
            </a:r>
            <a:endParaRPr lang="pt-BR" sz="23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9852211" y="4540624"/>
            <a:ext cx="2339789" cy="8873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14/12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014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269259"/>
            <a:ext cx="10058400" cy="118872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Ó Senhor, que visitas o mundo... 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6800" y="1649507"/>
            <a:ext cx="10058400" cy="48454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200" dirty="0" smtClean="0"/>
              <a:t>Ó Senhor, que visitas o mundo,</a:t>
            </a:r>
          </a:p>
          <a:p>
            <a:pPr marL="0" indent="0">
              <a:buNone/>
            </a:pPr>
            <a:r>
              <a:rPr lang="pt-BR" sz="2200" dirty="0" smtClean="0"/>
              <a:t>Manifestando tua misericórdia,</a:t>
            </a:r>
          </a:p>
          <a:p>
            <a:pPr marL="0" indent="0">
              <a:buNone/>
            </a:pPr>
            <a:r>
              <a:rPr lang="pt-BR" sz="2200" dirty="0" smtClean="0"/>
              <a:t>Enche nossa vida de esperança,</a:t>
            </a:r>
          </a:p>
          <a:p>
            <a:pPr marL="0" indent="0">
              <a:buNone/>
            </a:pPr>
            <a:r>
              <a:rPr lang="pt-BR" sz="2200" dirty="0" smtClean="0"/>
              <a:t>Abre nosso caminho para celebrar tua chegada,</a:t>
            </a:r>
          </a:p>
          <a:p>
            <a:pPr marL="0" indent="0">
              <a:buNone/>
            </a:pPr>
            <a:r>
              <a:rPr lang="pt-BR" sz="2200" dirty="0" smtClean="0"/>
              <a:t>Visita-nos, mais uma vez, com a graça do teu Espírito...</a:t>
            </a:r>
          </a:p>
          <a:p>
            <a:pPr marL="0" indent="0">
              <a:buNone/>
            </a:pPr>
            <a:r>
              <a:rPr lang="pt-BR" sz="2200" dirty="0" smtClean="0"/>
              <a:t>Ó, defensor dos pobres, refúgio dos fracos, alívio dos pecadores;</a:t>
            </a:r>
          </a:p>
          <a:p>
            <a:pPr marL="0" indent="0">
              <a:buNone/>
            </a:pPr>
            <a:r>
              <a:rPr lang="pt-BR" sz="2200" dirty="0" smtClean="0"/>
              <a:t>Tenha piedade de nós...</a:t>
            </a:r>
          </a:p>
          <a:p>
            <a:pPr marL="0" indent="0">
              <a:buNone/>
            </a:pPr>
            <a:r>
              <a:rPr lang="pt-BR" sz="2200" dirty="0" smtClean="0"/>
              <a:t>Vinde salvar o que está perdido;</a:t>
            </a:r>
          </a:p>
          <a:p>
            <a:pPr marL="0" indent="0">
              <a:buNone/>
            </a:pPr>
            <a:r>
              <a:rPr lang="pt-BR" sz="2200" dirty="0" smtClean="0"/>
              <a:t>Concede-nos a tua paz!                                                         </a:t>
            </a:r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[Paulo Roberto Rodrigues]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8049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Deus é Real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pt-BR" dirty="0" smtClean="0"/>
              <a:t>Se </a:t>
            </a:r>
            <a:r>
              <a:rPr lang="pt-BR" dirty="0"/>
              <a:t>eu fosse contar o que, de alguém, ouvi,</a:t>
            </a:r>
            <a:br>
              <a:rPr lang="pt-BR" dirty="0"/>
            </a:br>
            <a:r>
              <a:rPr lang="pt-BR" dirty="0"/>
              <a:t>Poderia um detalhe esquecer.</a:t>
            </a:r>
            <a:br>
              <a:rPr lang="pt-BR" dirty="0"/>
            </a:br>
            <a:r>
              <a:rPr lang="pt-BR" dirty="0"/>
              <a:t>Pois quando se conta algo que não se viu,</a:t>
            </a:r>
            <a:br>
              <a:rPr lang="pt-BR" dirty="0"/>
            </a:br>
            <a:r>
              <a:rPr lang="pt-BR" dirty="0"/>
              <a:t>Muita gente, talvez, não vá crer.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pt-BR" dirty="0" smtClean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pt-BR" dirty="0" smtClean="0"/>
              <a:t>Mas </a:t>
            </a:r>
            <a:r>
              <a:rPr lang="pt-BR" dirty="0"/>
              <a:t>o que senti com o toque da fé,</a:t>
            </a:r>
            <a:br>
              <a:rPr lang="pt-BR" dirty="0"/>
            </a:br>
            <a:r>
              <a:rPr lang="pt-BR" dirty="0"/>
              <a:t>E até com os olhos da alma eu vi.</a:t>
            </a:r>
            <a:br>
              <a:rPr lang="pt-BR" dirty="0"/>
            </a:br>
            <a:r>
              <a:rPr lang="pt-BR" dirty="0"/>
              <a:t>Dê um tempo e escute, verá afinal,</a:t>
            </a:r>
            <a:br>
              <a:rPr lang="pt-BR" dirty="0"/>
            </a:br>
            <a:r>
              <a:rPr lang="pt-BR" dirty="0"/>
              <a:t>Que o Deus que eu achei é real.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026" name="Picture 2" descr="http://blog.cancaonova.com/cleberrodrigues/files/2014/06/visitacao-nossa-senhora-maria-isab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047" y="2968771"/>
            <a:ext cx="3738282" cy="27704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90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6800" y="914400"/>
            <a:ext cx="10058400" cy="55536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pt-BR" dirty="0"/>
              <a:t>O Deus que o mundo, tão lindo, criou</a:t>
            </a:r>
            <a:br>
              <a:rPr lang="pt-BR" dirty="0"/>
            </a:br>
            <a:r>
              <a:rPr lang="pt-BR" dirty="0"/>
              <a:t>Muito amou a você e a mim.</a:t>
            </a:r>
            <a:br>
              <a:rPr lang="pt-BR" dirty="0"/>
            </a:br>
            <a:r>
              <a:rPr lang="pt-BR" dirty="0"/>
              <a:t>Por isso, Seu Filho, ao mundo mandou</a:t>
            </a:r>
            <a:br>
              <a:rPr lang="pt-BR" dirty="0"/>
            </a:br>
            <a:r>
              <a:rPr lang="pt-BR" dirty="0"/>
              <a:t>Nos trazer salvação que é sem fim.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pt-BR" dirty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pt-BR" dirty="0"/>
              <a:t>Mas o que senti com o toque da fé,</a:t>
            </a:r>
            <a:br>
              <a:rPr lang="pt-BR" dirty="0"/>
            </a:br>
            <a:r>
              <a:rPr lang="pt-BR" dirty="0"/>
              <a:t>E até com os olhos da alma eu vi.</a:t>
            </a:r>
            <a:br>
              <a:rPr lang="pt-BR" dirty="0"/>
            </a:br>
            <a:r>
              <a:rPr lang="pt-BR" dirty="0"/>
              <a:t>Deixa claro, Ele vive em meu coração,</a:t>
            </a:r>
            <a:br>
              <a:rPr lang="pt-BR" dirty="0"/>
            </a:br>
            <a:r>
              <a:rPr lang="pt-BR" dirty="0"/>
              <a:t>Encontrei seu perdão e a paz sem igual</a:t>
            </a:r>
            <a:br>
              <a:rPr lang="pt-BR" dirty="0"/>
            </a:br>
            <a:r>
              <a:rPr lang="pt-BR" dirty="0"/>
              <a:t>Digo, então, que meu Deus é real!</a:t>
            </a:r>
            <a:br>
              <a:rPr lang="pt-BR" dirty="0"/>
            </a:br>
            <a:r>
              <a:rPr lang="pt-BR" dirty="0"/>
              <a:t>sim, Deus é real! Deus é real!</a:t>
            </a:r>
          </a:p>
          <a:p>
            <a:pPr marL="0" indent="0" algn="r">
              <a:buNone/>
            </a:pPr>
            <a:r>
              <a:rPr lang="pt-BR" dirty="0"/>
              <a:t>[Vencedores por Cristo]</a:t>
            </a:r>
          </a:p>
        </p:txBody>
      </p:sp>
      <p:pic>
        <p:nvPicPr>
          <p:cNvPr id="5" name="Picture 2" descr="http://blog.cancaonova.com/cleberrodrigues/files/2014/06/visitacao-nossa-senhora-maria-isab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282" y="1166866"/>
            <a:ext cx="3738282" cy="27704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8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6800" y="3672474"/>
            <a:ext cx="8686800" cy="1755478"/>
          </a:xfrm>
        </p:spPr>
        <p:txBody>
          <a:bodyPr>
            <a:normAutofit/>
          </a:bodyPr>
          <a:lstStyle/>
          <a:p>
            <a:r>
              <a:rPr lang="pt-BR" dirty="0" smtClean="0"/>
              <a:t>É tempo de advento...</a:t>
            </a:r>
            <a:br>
              <a:rPr lang="pt-BR" dirty="0" smtClean="0"/>
            </a:br>
            <a:r>
              <a:rPr lang="pt-BR" sz="3900" dirty="0" smtClean="0"/>
              <a:t>Isaías 11.1-10</a:t>
            </a:r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9686364" y="4540624"/>
            <a:ext cx="2339789" cy="8873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21/12</a:t>
            </a:r>
            <a:endParaRPr lang="pt-BR" dirty="0"/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066800" y="5685120"/>
            <a:ext cx="10403541" cy="8841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5"/>
              </a:buClr>
              <a:buSzPct val="90000"/>
              <a:buFont typeface="Arial" pitchFamily="34" charset="0"/>
              <a:buNone/>
              <a:defRPr sz="2400" kern="12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5"/>
              </a:buClr>
              <a:buSzPct val="9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SzPct val="9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2000" dirty="0"/>
          </a:p>
        </p:txBody>
      </p:sp>
      <p:sp>
        <p:nvSpPr>
          <p:cNvPr id="7" name="Subtítulo 2"/>
          <p:cNvSpPr>
            <a:spLocks noGrp="1"/>
          </p:cNvSpPr>
          <p:nvPr>
            <p:ph type="subTitle" idx="1"/>
          </p:nvPr>
        </p:nvSpPr>
        <p:spPr>
          <a:xfrm>
            <a:off x="1066800" y="5678007"/>
            <a:ext cx="10403541" cy="884158"/>
          </a:xfrm>
        </p:spPr>
        <p:txBody>
          <a:bodyPr>
            <a:noAutofit/>
          </a:bodyPr>
          <a:lstStyle/>
          <a:p>
            <a:r>
              <a:rPr lang="pt-BR" sz="2300" dirty="0" smtClean="0"/>
              <a:t>A vaca e a ursa pastarão juntas, e as suas crias juntas se deitarão; o leão comerá com a palha como o boi. Isaías 11.7</a:t>
            </a:r>
            <a:endParaRPr lang="pt-BR" sz="2300" dirty="0"/>
          </a:p>
        </p:txBody>
      </p:sp>
    </p:spTree>
    <p:extLst>
      <p:ext uri="{BB962C8B-B14F-4D97-AF65-F5344CB8AC3E}">
        <p14:creationId xmlns:p14="http://schemas.microsoft.com/office/powerpoint/2010/main" val="256613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313397"/>
            <a:ext cx="2760335" cy="664602"/>
          </a:xfrm>
        </p:spPr>
        <p:txBody>
          <a:bodyPr>
            <a:normAutofit/>
          </a:bodyPr>
          <a:lstStyle/>
          <a:p>
            <a:r>
              <a:rPr lang="pt-BR" dirty="0" smtClean="0"/>
              <a:t>Orientações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6800" y="1183342"/>
            <a:ext cx="9650506" cy="539227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t-BR" dirty="0" smtClean="0"/>
              <a:t>A </a:t>
            </a:r>
            <a:r>
              <a:rPr lang="pt-BR" dirty="0"/>
              <a:t>estação litúrgica do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 Advento</a:t>
            </a:r>
            <a:r>
              <a:rPr lang="pt-BR" dirty="0"/>
              <a:t>, os quatro domingos que precedem o Natal, é o tempo de preparação para a vinda de </a:t>
            </a:r>
            <a:r>
              <a:rPr lang="pt-BR" dirty="0" smtClean="0"/>
              <a:t>Jesus. Nesse período utiliza-se o lilás, o roxo ou tons semelhantes. </a:t>
            </a:r>
          </a:p>
          <a:p>
            <a:pPr marL="0" indent="0" algn="just">
              <a:buNone/>
            </a:pPr>
            <a:r>
              <a:rPr lang="pt-BR" dirty="0" smtClean="0"/>
              <a:t>Uma das maneiras de celebrarmos e relembrarmos esse tempo é por meio da coroa do advento. A coroa do advento é também conhecida como guirlanda. Ela pode ser conter ou não velas. Qual a simbologia da coroa do advento?</a:t>
            </a:r>
          </a:p>
          <a:p>
            <a:pPr marL="0" indent="0" algn="just">
              <a:buNone/>
            </a:pP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O círculo </a:t>
            </a:r>
            <a:r>
              <a:rPr lang="pt-BR" b="1" dirty="0"/>
              <a:t>- </a:t>
            </a:r>
            <a:r>
              <a:rPr lang="pt-BR" dirty="0"/>
              <a:t>A coroa tem a forma de círculo. Este é símbolo da eternidade, da unidade, do tempo que não tem início nem fim, de Cristo, Senhor do tempo e da história. A coroa, desde a </a:t>
            </a:r>
            <a:r>
              <a:rPr lang="pt-BR" dirty="0" smtClean="0"/>
              <a:t>Antiguidade, </a:t>
            </a:r>
            <a:r>
              <a:rPr lang="pt-BR" dirty="0"/>
              <a:t>é símbolo de vitória e do prêmio pela vitória. Por isso, ela é usada em festas de triunfo, nas celebrações de vitória</a:t>
            </a:r>
            <a:r>
              <a:rPr lang="pt-BR" dirty="0" smtClean="0"/>
              <a:t>.</a:t>
            </a:r>
          </a:p>
          <a:p>
            <a:pPr marL="0" indent="0" algn="just">
              <a:buNone/>
            </a:pP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Os ramos verdes </a:t>
            </a:r>
            <a:r>
              <a:rPr lang="pt-BR" b="1" dirty="0"/>
              <a:t>-</a:t>
            </a:r>
            <a:r>
              <a:rPr lang="pt-BR" dirty="0"/>
              <a:t> Os ramos verdes que enfeitam o círculo costumam ser de abeto ou de pinus, como a nossa araucária. O pinus não perde as folhas no inverno. É, pois, sinal de persistência, de esperança, de imortalidade, de vitória sobre a morte. O verde é sempre símbolo de esperança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2050" name="Picture 2" descr="http://universovozes.com.br/editoravozes/web/view/BlogDaCatequese/wp-content/uploads/2012/12/coroa-adven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7306" y="282867"/>
            <a:ext cx="1299135" cy="12546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33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0965" y="188577"/>
            <a:ext cx="10058400" cy="1188720"/>
          </a:xfrm>
        </p:spPr>
        <p:txBody>
          <a:bodyPr/>
          <a:lstStyle/>
          <a:p>
            <a:r>
              <a:rPr lang="pt-BR" dirty="0" smtClean="0"/>
              <a:t>Credo da Solidariedade</a:t>
            </a: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70965" y="1658473"/>
            <a:ext cx="5186082" cy="4267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900" dirty="0"/>
              <a:t>Creio em Deus, criador de tudo o que é bom,</a:t>
            </a:r>
          </a:p>
          <a:p>
            <a:pPr marL="0" indent="0">
              <a:buNone/>
            </a:pPr>
            <a:r>
              <a:rPr lang="pt-BR" sz="1900" dirty="0"/>
              <a:t>Que me ama com amor maior que o de pai</a:t>
            </a:r>
          </a:p>
          <a:p>
            <a:pPr marL="0" indent="0">
              <a:buNone/>
            </a:pPr>
            <a:r>
              <a:rPr lang="pt-BR" sz="1900" dirty="0"/>
              <a:t>E cuida de mim com ternura maior que a de mãe.</a:t>
            </a:r>
          </a:p>
          <a:p>
            <a:pPr marL="0" indent="0">
              <a:buNone/>
            </a:pPr>
            <a:r>
              <a:rPr lang="pt-BR" sz="1900" dirty="0"/>
              <a:t>Creio em Jesus Cristo, amigo mais chegado que irmão,</a:t>
            </a:r>
          </a:p>
          <a:p>
            <a:pPr marL="0" indent="0">
              <a:buNone/>
            </a:pPr>
            <a:r>
              <a:rPr lang="pt-BR" sz="1900" dirty="0"/>
              <a:t>Que pagou por mim a grande dívida</a:t>
            </a:r>
          </a:p>
          <a:p>
            <a:pPr marL="0" indent="0">
              <a:buNone/>
            </a:pPr>
            <a:r>
              <a:rPr lang="pt-BR" sz="1900" dirty="0"/>
              <a:t>E convidou-me para ser-lhe</a:t>
            </a:r>
          </a:p>
          <a:p>
            <a:pPr marL="0" indent="0">
              <a:buNone/>
            </a:pPr>
            <a:r>
              <a:rPr lang="pt-BR" sz="1900" dirty="0"/>
              <a:t>Companheiro no cálice e no pão,</a:t>
            </a:r>
          </a:p>
          <a:p>
            <a:pPr marL="0" indent="0">
              <a:buNone/>
            </a:pPr>
            <a:r>
              <a:rPr lang="pt-BR" sz="1900" dirty="0"/>
              <a:t>Na cruz e na ressurreição.</a:t>
            </a:r>
          </a:p>
          <a:p>
            <a:pPr marL="0" indent="0">
              <a:buNone/>
            </a:pPr>
            <a:r>
              <a:rPr lang="pt-BR" sz="1900" dirty="0"/>
              <a:t>Creio no Espírito Santo, terno consolador</a:t>
            </a:r>
            <a:r>
              <a:rPr lang="pt-BR" sz="1900" dirty="0" smtClean="0"/>
              <a:t>,</a:t>
            </a:r>
            <a:endParaRPr lang="pt-BR" sz="1900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6763872" y="1658473"/>
            <a:ext cx="4948516" cy="49843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sz="1900" dirty="0" smtClean="0"/>
              <a:t>Que me enxuga as lágrimas dos olhos</a:t>
            </a:r>
          </a:p>
          <a:p>
            <a:pPr marL="0" indent="0">
              <a:buFont typeface="Arial" pitchFamily="34" charset="0"/>
              <a:buNone/>
            </a:pPr>
            <a:r>
              <a:rPr lang="pt-BR" sz="1900" dirty="0" smtClean="0"/>
              <a:t>E me inspira nos lábios o sorriso.</a:t>
            </a:r>
          </a:p>
          <a:p>
            <a:pPr marL="0" indent="0">
              <a:buFont typeface="Arial" pitchFamily="34" charset="0"/>
              <a:buNone/>
            </a:pPr>
            <a:r>
              <a:rPr lang="pt-BR" sz="1900" dirty="0" smtClean="0"/>
              <a:t>Creio na comunidade de fé, mutirão de fiéis,</a:t>
            </a:r>
          </a:p>
          <a:p>
            <a:pPr marL="0" indent="0">
              <a:buFont typeface="Arial" pitchFamily="34" charset="0"/>
              <a:buNone/>
            </a:pPr>
            <a:r>
              <a:rPr lang="pt-BR" sz="1900" dirty="0" smtClean="0"/>
              <a:t>Operários de um novo tempo,</a:t>
            </a:r>
          </a:p>
          <a:p>
            <a:pPr marL="0" indent="0">
              <a:buFont typeface="Arial" pitchFamily="34" charset="0"/>
              <a:buNone/>
            </a:pPr>
            <a:r>
              <a:rPr lang="pt-BR" sz="1900" dirty="0" smtClean="0"/>
              <a:t>Gestantes do novo céu e da nova terra.</a:t>
            </a:r>
          </a:p>
          <a:p>
            <a:pPr marL="0" indent="0">
              <a:buFont typeface="Arial" pitchFamily="34" charset="0"/>
              <a:buNone/>
            </a:pPr>
            <a:r>
              <a:rPr lang="pt-BR" sz="1900" dirty="0" smtClean="0"/>
              <a:t>Creio no Reino pleno da vida abundante,</a:t>
            </a:r>
          </a:p>
          <a:p>
            <a:pPr marL="0" indent="0">
              <a:buFont typeface="Arial" pitchFamily="34" charset="0"/>
              <a:buNone/>
            </a:pPr>
            <a:r>
              <a:rPr lang="pt-BR" sz="1900" dirty="0" smtClean="0"/>
              <a:t>Na ressurreição dos corpos oprimidos,</a:t>
            </a:r>
          </a:p>
          <a:p>
            <a:pPr marL="0" indent="0">
              <a:buFont typeface="Arial" pitchFamily="34" charset="0"/>
              <a:buNone/>
            </a:pPr>
            <a:r>
              <a:rPr lang="pt-BR" sz="1900" dirty="0" smtClean="0"/>
              <a:t>Na eternidade do amor</a:t>
            </a:r>
          </a:p>
          <a:p>
            <a:pPr marL="0" indent="0">
              <a:buFont typeface="Arial" pitchFamily="34" charset="0"/>
              <a:buNone/>
            </a:pPr>
            <a:r>
              <a:rPr lang="pt-BR" sz="1900" dirty="0" smtClean="0"/>
              <a:t>E na solidariedade divino-humana.</a:t>
            </a:r>
          </a:p>
          <a:p>
            <a:pPr marL="0" indent="0">
              <a:buNone/>
            </a:pPr>
            <a:r>
              <a:rPr lang="pt-BR" sz="1900" dirty="0" smtClean="0"/>
              <a:t>Amém!                                   </a:t>
            </a:r>
            <a:r>
              <a:rPr lang="pt-BR" sz="18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[</a:t>
            </a:r>
            <a:r>
              <a:rPr lang="pt-BR" sz="18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Luiz Carlos Ramos]</a:t>
            </a:r>
          </a:p>
          <a:p>
            <a:pPr marL="0" indent="0">
              <a:buNone/>
            </a:pPr>
            <a:r>
              <a:rPr lang="pt-BR" sz="1800" dirty="0" smtClean="0"/>
              <a:t> </a:t>
            </a:r>
            <a:endParaRPr lang="pt-BR" sz="20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5548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Comunhão</a:t>
            </a:r>
            <a:endParaRPr lang="pt-BR" sz="25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6800" y="1905001"/>
            <a:ext cx="4661647" cy="4267200"/>
          </a:xfrm>
        </p:spPr>
        <p:txBody>
          <a:bodyPr>
            <a:normAutofit/>
          </a:bodyPr>
          <a:lstStyle/>
          <a:p>
            <a:pPr marL="0" indent="0">
              <a:lnSpc>
                <a:spcPct val="124000"/>
              </a:lnSpc>
              <a:spcBef>
                <a:spcPts val="0"/>
              </a:spcBef>
              <a:buNone/>
            </a:pPr>
            <a:r>
              <a:rPr lang="pt-BR" dirty="0"/>
              <a:t>Oh quão bom e agradável </a:t>
            </a:r>
            <a:endParaRPr lang="pt-BR" dirty="0" smtClean="0"/>
          </a:p>
          <a:p>
            <a:pPr marL="0" indent="0">
              <a:lnSpc>
                <a:spcPct val="124000"/>
              </a:lnSpc>
              <a:spcBef>
                <a:spcPts val="0"/>
              </a:spcBef>
              <a:buNone/>
            </a:pPr>
            <a:r>
              <a:rPr lang="pt-BR" dirty="0"/>
              <a:t>T</a:t>
            </a:r>
            <a:r>
              <a:rPr lang="pt-BR" dirty="0" smtClean="0"/>
              <a:t>er </a:t>
            </a:r>
            <a:r>
              <a:rPr lang="pt-BR" dirty="0"/>
              <a:t>amigos e irmãos </a:t>
            </a:r>
            <a:endParaRPr lang="pt-BR" dirty="0" smtClean="0"/>
          </a:p>
          <a:p>
            <a:pPr marL="0" indent="0">
              <a:lnSpc>
                <a:spcPct val="124000"/>
              </a:lnSpc>
              <a:spcBef>
                <a:spcPts val="0"/>
              </a:spcBef>
              <a:buNone/>
            </a:pPr>
            <a:r>
              <a:rPr lang="pt-BR" dirty="0"/>
              <a:t>C</a:t>
            </a:r>
            <a:r>
              <a:rPr lang="pt-BR" dirty="0" smtClean="0"/>
              <a:t>omunhão</a:t>
            </a:r>
            <a:r>
              <a:rPr lang="pt-BR" dirty="0"/>
              <a:t>, vinho e </a:t>
            </a:r>
            <a:r>
              <a:rPr lang="pt-BR" dirty="0" smtClean="0"/>
              <a:t>pão</a:t>
            </a:r>
          </a:p>
          <a:p>
            <a:pPr marL="0" indent="0">
              <a:lnSpc>
                <a:spcPct val="124000"/>
              </a:lnSpc>
              <a:spcBef>
                <a:spcPts val="0"/>
              </a:spcBef>
              <a:buNone/>
            </a:pPr>
            <a:endParaRPr lang="pt-BR" dirty="0" smtClean="0"/>
          </a:p>
          <a:p>
            <a:pPr marL="0" indent="0">
              <a:lnSpc>
                <a:spcPct val="124000"/>
              </a:lnSpc>
              <a:spcBef>
                <a:spcPts val="0"/>
              </a:spcBef>
              <a:buNone/>
            </a:pPr>
            <a:r>
              <a:rPr lang="pt-BR" dirty="0" smtClean="0"/>
              <a:t>Como </a:t>
            </a:r>
            <a:r>
              <a:rPr lang="pt-BR" dirty="0"/>
              <a:t>o orvalho desce da montanha </a:t>
            </a:r>
            <a:r>
              <a:rPr lang="pt-BR" dirty="0" smtClean="0"/>
              <a:t> </a:t>
            </a:r>
          </a:p>
          <a:p>
            <a:pPr marL="0" indent="0">
              <a:lnSpc>
                <a:spcPct val="124000"/>
              </a:lnSpc>
              <a:spcBef>
                <a:spcPts val="0"/>
              </a:spcBef>
              <a:buNone/>
            </a:pPr>
            <a:r>
              <a:rPr lang="pt-BR" dirty="0"/>
              <a:t>S</a:t>
            </a:r>
            <a:r>
              <a:rPr lang="pt-BR" dirty="0" smtClean="0"/>
              <a:t>obre </a:t>
            </a:r>
            <a:r>
              <a:rPr lang="pt-BR" dirty="0"/>
              <a:t>a relva, nosso chão</a:t>
            </a:r>
            <a:br>
              <a:rPr lang="pt-BR" dirty="0"/>
            </a:br>
            <a:r>
              <a:rPr lang="pt-BR" dirty="0"/>
              <a:t>Comunhão, vinho e pão </a:t>
            </a:r>
            <a:r>
              <a:rPr lang="pt-BR" dirty="0" smtClean="0"/>
              <a:t> </a:t>
            </a: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6866965" y="1905000"/>
            <a:ext cx="4661647" cy="46437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4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pt-BR" dirty="0" smtClean="0"/>
              <a:t>Encontrar em Cristo o bom tesouro</a:t>
            </a:r>
            <a:br>
              <a:rPr lang="pt-BR" dirty="0" smtClean="0"/>
            </a:br>
            <a:r>
              <a:rPr lang="pt-BR" dirty="0" smtClean="0"/>
              <a:t>Meus amigos e irmãos </a:t>
            </a:r>
          </a:p>
          <a:p>
            <a:pPr marL="0" indent="0">
              <a:lnSpc>
                <a:spcPct val="124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pt-BR" dirty="0" smtClean="0"/>
              <a:t>Todos juntos em adoração</a:t>
            </a:r>
            <a:br>
              <a:rPr lang="pt-BR" dirty="0" smtClean="0"/>
            </a:br>
            <a:endParaRPr lang="pt-BR" dirty="0" smtClean="0"/>
          </a:p>
          <a:p>
            <a:pPr marL="0" indent="0">
              <a:lnSpc>
                <a:spcPct val="124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pt-BR" dirty="0" smtClean="0"/>
              <a:t>Alegria enche toda a casa </a:t>
            </a:r>
          </a:p>
          <a:p>
            <a:pPr marL="0" indent="0">
              <a:lnSpc>
                <a:spcPct val="124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pt-BR" dirty="0" smtClean="0"/>
              <a:t>Aleluia, glória a deus </a:t>
            </a:r>
          </a:p>
          <a:p>
            <a:pPr marL="0" indent="0">
              <a:lnSpc>
                <a:spcPct val="124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pt-BR" dirty="0" smtClean="0"/>
              <a:t>Comunhão, vinho e pão</a:t>
            </a:r>
          </a:p>
          <a:p>
            <a:pPr marL="0" indent="0">
              <a:lnSpc>
                <a:spcPct val="124000"/>
              </a:lnSpc>
              <a:spcBef>
                <a:spcPts val="0"/>
              </a:spcBef>
              <a:buNone/>
            </a:pPr>
            <a:endParaRPr lang="pt-BR" dirty="0" smtClean="0"/>
          </a:p>
          <a:p>
            <a:pPr marL="0" indent="0">
              <a:lnSpc>
                <a:spcPct val="124000"/>
              </a:lnSpc>
              <a:spcBef>
                <a:spcPts val="0"/>
              </a:spcBef>
              <a:buNone/>
            </a:pPr>
            <a:r>
              <a:rPr lang="pt-BR" dirty="0"/>
              <a:t> </a:t>
            </a:r>
            <a:r>
              <a:rPr lang="pt-BR" dirty="0" smtClean="0"/>
              <a:t>                                     [</a:t>
            </a:r>
            <a:r>
              <a:rPr lang="pt-BR" dirty="0"/>
              <a:t>Kleber Lucas]</a:t>
            </a:r>
            <a:endParaRPr lang="pt-BR" dirty="0" smtClean="0"/>
          </a:p>
          <a:p>
            <a:pPr marL="0" indent="0">
              <a:lnSpc>
                <a:spcPct val="124000"/>
              </a:lnSpc>
              <a:spcBef>
                <a:spcPts val="0"/>
              </a:spcBef>
              <a:buFont typeface="Arial" pitchFamily="34" charset="0"/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973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86117" y="869577"/>
            <a:ext cx="10058400" cy="582705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As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velas -</a:t>
            </a:r>
            <a:r>
              <a:rPr lang="pt-BR" b="1" dirty="0"/>
              <a:t> </a:t>
            </a:r>
            <a:r>
              <a:rPr lang="pt-BR" dirty="0"/>
              <a:t>Quanta discussão sobre a cor das velas! No início do uso da Coroa </a:t>
            </a:r>
            <a:r>
              <a:rPr lang="pt-BR" dirty="0" smtClean="0"/>
              <a:t>do </a:t>
            </a:r>
            <a:r>
              <a:rPr lang="pt-BR" dirty="0"/>
              <a:t>Advento tratava-se simplesmente de </a:t>
            </a:r>
            <a:r>
              <a:rPr lang="pt-BR" dirty="0" smtClean="0"/>
              <a:t>velas brancas </a:t>
            </a:r>
            <a:r>
              <a:rPr lang="pt-BR" dirty="0"/>
              <a:t>ou </a:t>
            </a:r>
            <a:r>
              <a:rPr lang="pt-BR" dirty="0" smtClean="0"/>
              <a:t>coloridas. </a:t>
            </a:r>
            <a:r>
              <a:rPr lang="pt-BR" dirty="0"/>
              <a:t>O importante era a coroa de luzes. As quatro velas indicam as quatro semanas do Tempo do Advento, as quatro fases da História da Salvação preparando a vinda do Salvador, os quatro pontos </a:t>
            </a:r>
            <a:r>
              <a:rPr lang="pt-BR" dirty="0" smtClean="0"/>
              <a:t>cardeais (a totalidade do mundo), </a:t>
            </a:r>
            <a:r>
              <a:rPr lang="pt-BR" dirty="0"/>
              <a:t>a Cruz de Cristo, o Sol da Salvação, que ilumina o </a:t>
            </a:r>
            <a:r>
              <a:rPr lang="pt-BR" dirty="0" smtClean="0"/>
              <a:t>mundo.</a:t>
            </a:r>
          </a:p>
          <a:p>
            <a:pPr marL="0" indent="0" algn="just">
              <a:buNone/>
            </a:pPr>
            <a:r>
              <a:rPr lang="pt-BR" dirty="0"/>
              <a:t>Cada vela será acesa no respectivo domingo do advento até contemplar </a:t>
            </a:r>
            <a:r>
              <a:rPr lang="pt-BR" dirty="0" smtClean="0"/>
              <a:t>o quarto domingo. </a:t>
            </a:r>
            <a:r>
              <a:rPr lang="pt-BR" dirty="0"/>
              <a:t>Somente no dia de Natal é que se acende a quinta vela </a:t>
            </a:r>
            <a:r>
              <a:rPr lang="pt-BR" dirty="0" smtClean="0"/>
              <a:t>(branca) que deve </a:t>
            </a:r>
            <a:r>
              <a:rPr lang="pt-BR" dirty="0"/>
              <a:t>estar no centro da coroa.   </a:t>
            </a: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Nossa sugestão conta com um </a:t>
            </a:r>
            <a:r>
              <a:rPr lang="pt-BR" dirty="0"/>
              <a:t>texto bíblico, um texto para que a congregação leia e uma música.  </a:t>
            </a:r>
            <a:r>
              <a:rPr lang="pt-BR" dirty="0" smtClean="0"/>
              <a:t>Lembre-se que é sempre uma sugestão, portanto use de sua criatividade e faça as adaptações necessária à realidade da sua igreja. </a:t>
            </a:r>
          </a:p>
          <a:p>
            <a:pPr marL="0" indent="0" algn="just">
              <a:buNone/>
            </a:pPr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Boa celebração! </a:t>
            </a:r>
            <a:endParaRPr lang="pt-BR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003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Fontes consultadas: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200" dirty="0">
                <a:latin typeface="+mj-lt"/>
              </a:rPr>
              <a:t>ALVES, Rubem (org.). </a:t>
            </a:r>
            <a:r>
              <a:rPr lang="pt-BR" sz="2200" dirty="0" err="1">
                <a:latin typeface="+mj-lt"/>
              </a:rPr>
              <a:t>CultoArte</a:t>
            </a:r>
            <a:r>
              <a:rPr lang="pt-BR" sz="2200" dirty="0" smtClean="0">
                <a:latin typeface="+mj-lt"/>
              </a:rPr>
              <a:t>: celebrando a Vida: Advento/Natal/Epifania</a:t>
            </a:r>
            <a:r>
              <a:rPr lang="pt-BR" sz="2200" i="1" dirty="0">
                <a:latin typeface="+mj-lt"/>
              </a:rPr>
              <a:t>. </a:t>
            </a:r>
            <a:endParaRPr lang="pt-BR" sz="2200" i="1" dirty="0" smtClean="0">
              <a:latin typeface="+mj-lt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200" dirty="0" smtClean="0">
                <a:latin typeface="+mj-lt"/>
              </a:rPr>
              <a:t>Campinas</a:t>
            </a:r>
            <a:r>
              <a:rPr lang="pt-BR" sz="2200" dirty="0">
                <a:latin typeface="+mj-lt"/>
              </a:rPr>
              <a:t>, SP: </a:t>
            </a:r>
            <a:r>
              <a:rPr lang="pt-BR" sz="2200" dirty="0" err="1">
                <a:latin typeface="+mj-lt"/>
              </a:rPr>
              <a:t>Cebep</a:t>
            </a:r>
            <a:r>
              <a:rPr lang="pt-BR" sz="2200" dirty="0">
                <a:latin typeface="+mj-lt"/>
              </a:rPr>
              <a:t>; Petrópolis, RJ: Vozes, 1999.</a:t>
            </a:r>
          </a:p>
          <a:p>
            <a:pPr marL="0" indent="0" algn="just">
              <a:buNone/>
            </a:pPr>
            <a:r>
              <a:rPr lang="pt-BR" sz="2200" dirty="0" smtClean="0">
                <a:latin typeface="+mj-lt"/>
              </a:rPr>
              <a:t>Site </a:t>
            </a:r>
            <a:r>
              <a:rPr lang="pt-BR" sz="2200" dirty="0">
                <a:latin typeface="+mj-lt"/>
              </a:rPr>
              <a:t>sobre o significado dos elementos da coroa: </a:t>
            </a:r>
            <a:r>
              <a:rPr lang="pt-BR" sz="2200" dirty="0">
                <a:latin typeface="+mj-lt"/>
                <a:hlinkClick r:id="rId2"/>
              </a:rPr>
              <a:t>http://goo.gl/Bghqaw</a:t>
            </a:r>
            <a:endParaRPr lang="pt-BR" sz="2200" dirty="0">
              <a:latin typeface="+mj-lt"/>
            </a:endParaRPr>
          </a:p>
          <a:p>
            <a:pPr marL="0" indent="0">
              <a:buNone/>
            </a:pPr>
            <a:r>
              <a:rPr lang="pt-BR" sz="2200" dirty="0" smtClean="0">
                <a:latin typeface="+mj-lt"/>
              </a:rPr>
              <a:t>Texto </a:t>
            </a:r>
            <a:r>
              <a:rPr lang="pt-BR" sz="2200" dirty="0">
                <a:latin typeface="+mj-lt"/>
              </a:rPr>
              <a:t>escrito por João Wesley Dornellas para a celebração do Advento no ano de 2011. Para consultar acesse: </a:t>
            </a:r>
            <a:r>
              <a:rPr lang="pt-BR" sz="2200" dirty="0">
                <a:latin typeface="+mj-lt"/>
                <a:hlinkClick r:id="rId3"/>
              </a:rPr>
              <a:t>http://</a:t>
            </a:r>
            <a:r>
              <a:rPr lang="pt-BR" sz="2200" dirty="0" smtClean="0">
                <a:latin typeface="+mj-lt"/>
                <a:hlinkClick r:id="rId3"/>
              </a:rPr>
              <a:t>goo.gl/dcH9yj</a:t>
            </a:r>
            <a:r>
              <a:rPr lang="pt-BR" sz="2200" dirty="0" smtClean="0">
                <a:latin typeface="+mj-lt"/>
              </a:rPr>
              <a:t> </a:t>
            </a:r>
            <a:endParaRPr lang="pt-BR" sz="2200" dirty="0">
              <a:latin typeface="+mj-lt"/>
            </a:endParaRPr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65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6799" y="3932876"/>
            <a:ext cx="8686800" cy="1464906"/>
          </a:xfrm>
        </p:spPr>
        <p:txBody>
          <a:bodyPr/>
          <a:lstStyle/>
          <a:p>
            <a:r>
              <a:rPr lang="pt-BR" dirty="0" smtClean="0"/>
              <a:t>É tempo de advento...</a:t>
            </a:r>
            <a:br>
              <a:rPr lang="pt-BR" dirty="0" smtClean="0"/>
            </a:br>
            <a:r>
              <a:rPr lang="pt-BR" sz="3500" dirty="0"/>
              <a:t>Isaías 9.1-7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6799" y="5731795"/>
            <a:ext cx="10403541" cy="884158"/>
          </a:xfrm>
        </p:spPr>
        <p:txBody>
          <a:bodyPr>
            <a:noAutofit/>
          </a:bodyPr>
          <a:lstStyle/>
          <a:p>
            <a:pPr algn="ctr"/>
            <a:r>
              <a:rPr lang="pt-BR" sz="2000" dirty="0" smtClean="0">
                <a:effectLst/>
              </a:rPr>
              <a:t>“Porque </a:t>
            </a:r>
            <a:r>
              <a:rPr lang="pt-BR" sz="2000" dirty="0">
                <a:effectLst/>
              </a:rPr>
              <a:t>um menino nos nasceu, um filho se nos deu; o governo está sobre os seus ombros; e o seu nome será: Maravilhoso Conselheiro, Deus Forte, Pai da Eternidade, Príncipe da Paz</a:t>
            </a:r>
            <a:r>
              <a:rPr lang="pt-BR" sz="2000" dirty="0" smtClean="0">
                <a:effectLst/>
              </a:rPr>
              <a:t>;”</a:t>
            </a:r>
          </a:p>
          <a:p>
            <a:pPr algn="r"/>
            <a:r>
              <a:rPr lang="pt-BR" sz="2000" dirty="0" smtClean="0">
                <a:effectLst/>
              </a:rPr>
              <a:t>Isaías 9.6</a:t>
            </a:r>
            <a:endParaRPr lang="pt-BR" sz="20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9753599" y="4300232"/>
            <a:ext cx="2339789" cy="8873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30/11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799" y="228918"/>
            <a:ext cx="10058400" cy="1188720"/>
          </a:xfrm>
        </p:spPr>
        <p:txBody>
          <a:bodyPr>
            <a:normAutofit/>
          </a:bodyPr>
          <a:lstStyle/>
          <a:p>
            <a:r>
              <a:rPr lang="pt-BR" sz="3000" dirty="0" smtClean="0"/>
              <a:t>O Advento </a:t>
            </a:r>
            <a:r>
              <a:rPr lang="pt-BR" sz="3000" dirty="0"/>
              <a:t>é o período de espera pelo Natal de Jesus...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6799" y="1815353"/>
            <a:ext cx="10511117" cy="471991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t-BR" sz="3500" dirty="0"/>
              <a:t>Esperamos aquele que há de vir</a:t>
            </a:r>
          </a:p>
          <a:p>
            <a:pPr marL="0" indent="0">
              <a:buNone/>
            </a:pPr>
            <a:r>
              <a:rPr lang="pt-BR" sz="3500" dirty="0"/>
              <a:t>Chegará sem demora e já não haverá temor entre nós....</a:t>
            </a:r>
          </a:p>
          <a:p>
            <a:pPr marL="0" indent="0">
              <a:buNone/>
            </a:pPr>
            <a:r>
              <a:rPr lang="pt-BR" sz="3500" dirty="0"/>
              <a:t>Há de vir o Salvador!</a:t>
            </a:r>
          </a:p>
          <a:p>
            <a:pPr marL="0" indent="0">
              <a:buNone/>
            </a:pPr>
            <a:r>
              <a:rPr lang="pt-BR" sz="3500" dirty="0"/>
              <a:t>Esperamos contra todas as evidências...</a:t>
            </a:r>
          </a:p>
          <a:p>
            <a:pPr marL="0" indent="0">
              <a:buNone/>
            </a:pPr>
            <a:r>
              <a:rPr lang="pt-BR" sz="3500" dirty="0"/>
              <a:t>Que a paz, a sabedoria e a força,</a:t>
            </a:r>
          </a:p>
          <a:p>
            <a:pPr marL="0" indent="0">
              <a:buNone/>
            </a:pPr>
            <a:r>
              <a:rPr lang="pt-BR" sz="3500" dirty="0"/>
              <a:t>Inundem os corações dos filhos e filhas de Deus...</a:t>
            </a:r>
          </a:p>
          <a:p>
            <a:pPr marL="0" indent="0">
              <a:buNone/>
            </a:pPr>
            <a:r>
              <a:rPr lang="pt-BR" sz="3500" dirty="0"/>
              <a:t>Transformando a violência em Amor...</a:t>
            </a:r>
          </a:p>
          <a:p>
            <a:pPr marL="0" indent="0">
              <a:buNone/>
            </a:pPr>
            <a:r>
              <a:rPr lang="pt-BR" sz="3500" dirty="0"/>
              <a:t>Esperamos olhar o mundo com os olhos cheios de Amor...</a:t>
            </a:r>
          </a:p>
          <a:p>
            <a:pPr marL="0" indent="0">
              <a:buNone/>
            </a:pPr>
            <a:r>
              <a:rPr lang="pt-BR" sz="3500" dirty="0"/>
              <a:t>Há de vir o </a:t>
            </a:r>
            <a:r>
              <a:rPr lang="pt-BR" sz="3500" dirty="0" smtClean="0"/>
              <a:t>Salvador!</a:t>
            </a:r>
          </a:p>
          <a:p>
            <a:pPr marL="0" indent="0" algn="r">
              <a:buNone/>
            </a:pPr>
            <a:r>
              <a:rPr lang="pt-BR" sz="3200" dirty="0" smtClean="0">
                <a:solidFill>
                  <a:schemeClr val="accent1">
                    <a:lumMod val="75000"/>
                  </a:schemeClr>
                </a:solidFill>
              </a:rPr>
              <a:t>[Vera Lúcia </a:t>
            </a:r>
            <a:r>
              <a:rPr lang="pt-BR" sz="3200" dirty="0" err="1" smtClean="0">
                <a:solidFill>
                  <a:schemeClr val="accent1">
                    <a:lumMod val="75000"/>
                  </a:schemeClr>
                </a:solidFill>
              </a:rPr>
              <a:t>Chvatal</a:t>
            </a:r>
            <a:endParaRPr lang="pt-BR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http://www.educris.com/v2/documentos/imgs/111130015110_111129105325_adven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995" y="3254187"/>
            <a:ext cx="3181922" cy="19261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71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nova do Evangelho (H.E. 5)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t-BR" sz="2500" dirty="0" smtClean="0"/>
              <a:t>A </a:t>
            </a:r>
            <a:r>
              <a:rPr lang="pt-BR" sz="2500" dirty="0"/>
              <a:t>nova do Evangelho já se fez ouvir </a:t>
            </a:r>
            <a:r>
              <a:rPr lang="pt-BR" sz="2500" dirty="0" smtClean="0"/>
              <a:t>aqui,</a:t>
            </a:r>
          </a:p>
          <a:p>
            <a:pPr marL="0" indent="0">
              <a:buNone/>
            </a:pPr>
            <a:r>
              <a:rPr lang="pt-BR" sz="2500" dirty="0" smtClean="0"/>
              <a:t>Publicando </a:t>
            </a:r>
            <a:r>
              <a:rPr lang="pt-BR" sz="2500" dirty="0"/>
              <a:t>em som alegre o que Deus já fez por </a:t>
            </a:r>
            <a:r>
              <a:rPr lang="pt-BR" sz="2500" dirty="0" smtClean="0"/>
              <a:t>ti.</a:t>
            </a:r>
          </a:p>
          <a:p>
            <a:pPr marL="0" indent="0">
              <a:buNone/>
            </a:pPr>
            <a:r>
              <a:rPr lang="pt-BR" sz="2500" dirty="0" smtClean="0"/>
              <a:t>Pois </a:t>
            </a:r>
            <a:r>
              <a:rPr lang="pt-BR" sz="2500" dirty="0"/>
              <a:t>tanto ao mundo amou, e ao perdido </a:t>
            </a:r>
            <a:r>
              <a:rPr lang="pt-BR" sz="2500" dirty="0" smtClean="0"/>
              <a:t>pecador,</a:t>
            </a:r>
          </a:p>
          <a:p>
            <a:pPr marL="0" indent="0">
              <a:buNone/>
            </a:pPr>
            <a:r>
              <a:rPr lang="pt-BR" sz="2500" dirty="0" smtClean="0"/>
              <a:t>Que </a:t>
            </a:r>
            <a:r>
              <a:rPr lang="pt-BR" sz="2500" dirty="0"/>
              <a:t>do céu lhe deu seu Filho para ser seu redentor</a:t>
            </a:r>
            <a:r>
              <a:rPr lang="pt-BR" sz="2500" dirty="0" smtClean="0"/>
              <a:t>.</a:t>
            </a:r>
          </a:p>
          <a:p>
            <a:pPr marL="0" indent="0">
              <a:buNone/>
            </a:pPr>
            <a:endParaRPr lang="pt-BR" sz="2500" dirty="0"/>
          </a:p>
          <a:p>
            <a:pPr marL="0" indent="0">
              <a:buNone/>
            </a:pPr>
            <a:r>
              <a:rPr lang="pt-BR" sz="2500" i="1" dirty="0" smtClean="0"/>
              <a:t>                                         Santa </a:t>
            </a:r>
            <a:r>
              <a:rPr lang="pt-BR" sz="2500" i="1" dirty="0"/>
              <a:t>paz e perdão é a nova lá dos céus!</a:t>
            </a:r>
          </a:p>
          <a:p>
            <a:pPr marL="0" indent="0">
              <a:buNone/>
            </a:pPr>
            <a:r>
              <a:rPr lang="pt-BR" sz="2500" i="1" dirty="0" smtClean="0"/>
              <a:t>                                          Santa </a:t>
            </a:r>
            <a:r>
              <a:rPr lang="pt-BR" sz="2500" i="1" dirty="0"/>
              <a:t>paz e perdão! Bendito o nosso Deus</a:t>
            </a:r>
            <a:r>
              <a:rPr lang="pt-BR" sz="2500" i="1" dirty="0" smtClean="0"/>
              <a:t>.</a:t>
            </a:r>
          </a:p>
          <a:p>
            <a:pPr marL="0" indent="0">
              <a:buNone/>
            </a:pPr>
            <a:r>
              <a:rPr lang="pt-BR" sz="2500" dirty="0" smtClean="0"/>
              <a:t>[</a:t>
            </a:r>
            <a:endParaRPr lang="pt-BR" sz="2500" dirty="0"/>
          </a:p>
          <a:p>
            <a:pPr marL="0" indent="0">
              <a:buNone/>
            </a:pP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18243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066800" y="1210235"/>
            <a:ext cx="10058400" cy="49619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600" dirty="0"/>
              <a:t>A nova do E</a:t>
            </a:r>
            <a:r>
              <a:rPr lang="pt-BR" sz="2600" dirty="0" smtClean="0"/>
              <a:t>vangelho</a:t>
            </a:r>
            <a:r>
              <a:rPr lang="pt-BR" sz="2600" dirty="0"/>
              <a:t>, segurança, vida e </a:t>
            </a:r>
            <a:r>
              <a:rPr lang="pt-BR" sz="2600" dirty="0" smtClean="0"/>
              <a:t>paz,</a:t>
            </a:r>
          </a:p>
          <a:p>
            <a:pPr marL="0" indent="0">
              <a:buNone/>
            </a:pPr>
            <a:r>
              <a:rPr lang="pt-BR" sz="2600" dirty="0" smtClean="0"/>
              <a:t>É </a:t>
            </a:r>
            <a:r>
              <a:rPr lang="pt-BR" sz="2600" dirty="0"/>
              <a:t>o amor de Jesus Cristo, que o perdão de Deus nos </a:t>
            </a:r>
            <a:r>
              <a:rPr lang="pt-BR" sz="2600" dirty="0" smtClean="0"/>
              <a:t>traz.</a:t>
            </a:r>
          </a:p>
          <a:p>
            <a:pPr marL="0" indent="0">
              <a:buNone/>
            </a:pPr>
            <a:r>
              <a:rPr lang="pt-BR" sz="2600" dirty="0" smtClean="0"/>
              <a:t>As </a:t>
            </a:r>
            <a:r>
              <a:rPr lang="pt-BR" sz="2600" dirty="0"/>
              <a:t>novas se nos dão de haver um </a:t>
            </a:r>
            <a:r>
              <a:rPr lang="pt-BR" sz="2600" dirty="0" smtClean="0"/>
              <a:t>Salvador,</a:t>
            </a:r>
          </a:p>
          <a:p>
            <a:pPr marL="0" indent="0">
              <a:buNone/>
            </a:pPr>
            <a:r>
              <a:rPr lang="pt-BR" sz="2600" dirty="0" smtClean="0"/>
              <a:t>Poderoso </a:t>
            </a:r>
            <a:r>
              <a:rPr lang="pt-BR" sz="2600" dirty="0"/>
              <a:t>e mui bondoso, que perdoa ao pecador</a:t>
            </a:r>
            <a:r>
              <a:rPr lang="pt-BR" sz="2600" dirty="0" smtClean="0"/>
              <a:t>.</a:t>
            </a:r>
          </a:p>
          <a:p>
            <a:pPr marL="0" indent="0">
              <a:buNone/>
            </a:pPr>
            <a:endParaRPr lang="pt-BR" sz="2600" dirty="0"/>
          </a:p>
          <a:p>
            <a:pPr marL="0" indent="0">
              <a:buNone/>
            </a:pPr>
            <a:r>
              <a:rPr lang="pt-BR" sz="2600" i="1" dirty="0" smtClean="0"/>
              <a:t>                                         Santa </a:t>
            </a:r>
            <a:r>
              <a:rPr lang="pt-BR" sz="2600" i="1" dirty="0"/>
              <a:t>paz e perdão é a nova lá dos céus!</a:t>
            </a:r>
          </a:p>
          <a:p>
            <a:pPr marL="0" indent="0">
              <a:buNone/>
            </a:pPr>
            <a:r>
              <a:rPr lang="pt-BR" sz="2600" i="1" dirty="0" smtClean="0"/>
              <a:t>                                          Santa </a:t>
            </a:r>
            <a:r>
              <a:rPr lang="pt-BR" sz="2600" i="1" dirty="0"/>
              <a:t>paz e perdão! Bendito o nosso Deus.</a:t>
            </a:r>
          </a:p>
          <a:p>
            <a:pPr marL="0" indent="0">
              <a:buNone/>
            </a:pP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423386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066800" y="1398494"/>
            <a:ext cx="10058400" cy="47737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600" dirty="0"/>
              <a:t>A nova do </a:t>
            </a:r>
            <a:r>
              <a:rPr lang="pt-BR" sz="2600" dirty="0" smtClean="0"/>
              <a:t>Evangelho </a:t>
            </a:r>
            <a:r>
              <a:rPr lang="pt-BR" sz="2600" dirty="0"/>
              <a:t>vem a todos avisar</a:t>
            </a:r>
          </a:p>
          <a:p>
            <a:pPr marL="0" indent="0">
              <a:buNone/>
            </a:pPr>
            <a:r>
              <a:rPr lang="pt-BR" sz="2600" dirty="0"/>
              <a:t>Do perigo grande e grave para quem se descuidar.</a:t>
            </a:r>
          </a:p>
          <a:p>
            <a:pPr marL="0" indent="0">
              <a:buNone/>
            </a:pPr>
            <a:r>
              <a:rPr lang="pt-BR" sz="2600" dirty="0"/>
              <a:t>Salvai-vos desde já, não vos detenhais no mal,</a:t>
            </a:r>
          </a:p>
          <a:p>
            <a:pPr marL="0" indent="0">
              <a:buNone/>
            </a:pPr>
            <a:r>
              <a:rPr lang="pt-BR" sz="2600" dirty="0"/>
              <a:t>Não volteis atrás os olhos, pois vos pode ser fatal</a:t>
            </a:r>
            <a:r>
              <a:rPr lang="pt-BR" sz="2600" dirty="0" smtClean="0"/>
              <a:t>.</a:t>
            </a:r>
          </a:p>
          <a:p>
            <a:pPr marL="0" indent="0">
              <a:buNone/>
            </a:pPr>
            <a:endParaRPr lang="pt-BR" sz="2600" dirty="0"/>
          </a:p>
          <a:p>
            <a:pPr marL="0" indent="0">
              <a:buNone/>
            </a:pPr>
            <a:r>
              <a:rPr lang="pt-BR" sz="2600" i="1" dirty="0" smtClean="0"/>
              <a:t>                                         Santa </a:t>
            </a:r>
            <a:r>
              <a:rPr lang="pt-BR" sz="2600" i="1" dirty="0"/>
              <a:t>paz e perdão é a nova lá dos céus!</a:t>
            </a:r>
          </a:p>
          <a:p>
            <a:pPr marL="0" indent="0">
              <a:buNone/>
            </a:pPr>
            <a:r>
              <a:rPr lang="pt-BR" sz="2600" i="1" dirty="0" smtClean="0"/>
              <a:t>                                          Santa </a:t>
            </a:r>
            <a:r>
              <a:rPr lang="pt-BR" sz="2600" i="1" dirty="0"/>
              <a:t>paz e perdão! Bendito o nosso Deus.</a:t>
            </a:r>
          </a:p>
          <a:p>
            <a:pPr marL="0" indent="0" algn="r">
              <a:buNone/>
            </a:pPr>
            <a:r>
              <a:rPr lang="pt-BR" sz="2500" dirty="0" smtClean="0"/>
              <a:t>[J.J]</a:t>
            </a: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340382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herryBlossom_16x9_TP103031001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7CB48F5-D6B9-4A73-B7C9-0F05E58E1A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com cerejeiras em flor (widescreen)</Template>
  <TotalTime>0</TotalTime>
  <Words>935</Words>
  <Application>Microsoft Office PowerPoint</Application>
  <PresentationFormat>Widescreen</PresentationFormat>
  <Paragraphs>137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4" baseType="lpstr">
      <vt:lpstr>Arial</vt:lpstr>
      <vt:lpstr>Cambria</vt:lpstr>
      <vt:lpstr>CherryBlossom_16x9_TP103031001</vt:lpstr>
      <vt:lpstr>Sugestão para celebração do Advento</vt:lpstr>
      <vt:lpstr>Orientações</vt:lpstr>
      <vt:lpstr>Apresentação do PowerPoint</vt:lpstr>
      <vt:lpstr>Fontes consultadas:</vt:lpstr>
      <vt:lpstr>É tempo de advento... Isaías 9.1-7</vt:lpstr>
      <vt:lpstr>O Advento é o período de espera pelo Natal de Jesus...</vt:lpstr>
      <vt:lpstr>A nova do Evangelho (H.E. 5)</vt:lpstr>
      <vt:lpstr>Apresentação do PowerPoint</vt:lpstr>
      <vt:lpstr>Apresentação do PowerPoint</vt:lpstr>
      <vt:lpstr>É tempo de advento... Mateus 2.1-11</vt:lpstr>
      <vt:lpstr>Um clarão no Oriente</vt:lpstr>
      <vt:lpstr>Nome sobre todo nome                                                                         </vt:lpstr>
      <vt:lpstr>Apresentação do PowerPoint</vt:lpstr>
      <vt:lpstr>Apresentação do PowerPoint</vt:lpstr>
      <vt:lpstr>É tempo de advento... Lucas 1.39-56</vt:lpstr>
      <vt:lpstr>  Ó Senhor, que visitas o mundo...  </vt:lpstr>
      <vt:lpstr>Deus é Real</vt:lpstr>
      <vt:lpstr>Apresentação do PowerPoint</vt:lpstr>
      <vt:lpstr>É tempo de advento... Isaías 11.1-10</vt:lpstr>
      <vt:lpstr>Credo da Solidariedade</vt:lpstr>
      <vt:lpstr>Comunhão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2014-11-27T18:29:54Z</dcterms:created>
  <dcterms:modified xsi:type="dcterms:W3CDTF">2014-11-28T15:41:28Z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TC030310029991</vt:lpwstr>
  </property>
</Properties>
</file>