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14" r:id="rId2"/>
    <p:sldId id="315" r:id="rId3"/>
    <p:sldId id="318" r:id="rId4"/>
    <p:sldId id="320" r:id="rId5"/>
    <p:sldId id="321" r:id="rId6"/>
    <p:sldId id="317" r:id="rId7"/>
    <p:sldId id="338" r:id="rId8"/>
    <p:sldId id="332" r:id="rId9"/>
    <p:sldId id="333" r:id="rId10"/>
    <p:sldId id="323" r:id="rId11"/>
    <p:sldId id="341" r:id="rId12"/>
    <p:sldId id="342" r:id="rId13"/>
    <p:sldId id="324" r:id="rId14"/>
    <p:sldId id="325" r:id="rId15"/>
    <p:sldId id="334" r:id="rId16"/>
    <p:sldId id="326" r:id="rId17"/>
    <p:sldId id="327" r:id="rId18"/>
    <p:sldId id="328" r:id="rId19"/>
    <p:sldId id="335" r:id="rId20"/>
    <p:sldId id="329" r:id="rId21"/>
    <p:sldId id="336" r:id="rId22"/>
    <p:sldId id="330" r:id="rId23"/>
    <p:sldId id="331" r:id="rId24"/>
    <p:sldId id="337" r:id="rId25"/>
    <p:sldId id="339" r:id="rId26"/>
    <p:sldId id="340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545574-CC55-4919-89FF-EFDE185414EB}" type="datetimeFigureOut">
              <a:rPr lang="pt-BR" smtClean="0"/>
              <a:pPr/>
              <a:t>24/09/2016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ADC49-16B2-4B64-8065-8D1016998A2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3897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FB23C-45EC-4060-BA7C-E6931587A549}" type="datetimeFigureOut">
              <a:rPr lang="pt-BR" smtClean="0"/>
              <a:pPr/>
              <a:t>24/09/2016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122B6-4C80-4EA7-AA1F-9C01A221AD7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2197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122B6-4C80-4EA7-AA1F-9C01A221AD7C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6238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8B62-C984-41C3-AEB8-025EB55A3B06}" type="datetimeFigureOut">
              <a:rPr lang="pt-BR" smtClean="0"/>
              <a:pPr/>
              <a:t>24/09/2016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DEC9-5FEF-4909-AA6C-B05C2D3B638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8B62-C984-41C3-AEB8-025EB55A3B06}" type="datetimeFigureOut">
              <a:rPr lang="pt-BR" smtClean="0"/>
              <a:pPr/>
              <a:t>24/09/2016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DEC9-5FEF-4909-AA6C-B05C2D3B638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8B62-C984-41C3-AEB8-025EB55A3B06}" type="datetimeFigureOut">
              <a:rPr lang="pt-BR" smtClean="0"/>
              <a:pPr/>
              <a:t>24/09/2016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DEC9-5FEF-4909-AA6C-B05C2D3B638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8B62-C984-41C3-AEB8-025EB55A3B06}" type="datetimeFigureOut">
              <a:rPr lang="pt-BR" smtClean="0"/>
              <a:pPr/>
              <a:t>24/09/2016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DEC9-5FEF-4909-AA6C-B05C2D3B638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8B62-C984-41C3-AEB8-025EB55A3B06}" type="datetimeFigureOut">
              <a:rPr lang="pt-BR" smtClean="0"/>
              <a:pPr/>
              <a:t>24/09/2016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DEC9-5FEF-4909-AA6C-B05C2D3B638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8B62-C984-41C3-AEB8-025EB55A3B06}" type="datetimeFigureOut">
              <a:rPr lang="pt-BR" smtClean="0"/>
              <a:pPr/>
              <a:t>24/09/2016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DEC9-5FEF-4909-AA6C-B05C2D3B638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8B62-C984-41C3-AEB8-025EB55A3B06}" type="datetimeFigureOut">
              <a:rPr lang="pt-BR" smtClean="0"/>
              <a:pPr/>
              <a:t>24/09/2016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DEC9-5FEF-4909-AA6C-B05C2D3B638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8B62-C984-41C3-AEB8-025EB55A3B06}" type="datetimeFigureOut">
              <a:rPr lang="pt-BR" smtClean="0"/>
              <a:pPr/>
              <a:t>24/09/2016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DEC9-5FEF-4909-AA6C-B05C2D3B638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8B62-C984-41C3-AEB8-025EB55A3B06}" type="datetimeFigureOut">
              <a:rPr lang="pt-BR" smtClean="0"/>
              <a:pPr/>
              <a:t>24/09/2016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DEC9-5FEF-4909-AA6C-B05C2D3B638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8B62-C984-41C3-AEB8-025EB55A3B06}" type="datetimeFigureOut">
              <a:rPr lang="pt-BR" smtClean="0"/>
              <a:pPr/>
              <a:t>24/09/2016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DEC9-5FEF-4909-AA6C-B05C2D3B638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78B62-C984-41C3-AEB8-025EB55A3B06}" type="datetimeFigureOut">
              <a:rPr lang="pt-BR" smtClean="0"/>
              <a:pPr/>
              <a:t>24/09/2016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BDEC9-5FEF-4909-AA6C-B05C2D3B638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78B62-C984-41C3-AEB8-025EB55A3B06}" type="datetimeFigureOut">
              <a:rPr lang="pt-BR" smtClean="0"/>
              <a:pPr/>
              <a:t>24/09/2016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BDEC9-5FEF-4909-AA6C-B05C2D3B638D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gkLr9P2GR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MF1Nc05Glo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mPFx7wsVw8" TargetMode="External"/><Relationship Id="rId2" Type="http://schemas.openxmlformats.org/officeDocument/2006/relationships/hyperlink" Target="https://www.youtube.com/watch?v=eAzuekL5GV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WBMhndyJ-w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5dQ7c3rmgI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2ZG2ccuWU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764885" y="951624"/>
            <a:ext cx="7772400" cy="1470025"/>
          </a:xfrm>
        </p:spPr>
        <p:txBody>
          <a:bodyPr>
            <a:normAutofit fontScale="90000"/>
          </a:bodyPr>
          <a:lstStyle/>
          <a:p>
            <a:pPr lvl="0"/>
            <a:r>
              <a:rPr lang="pt-BR" b="1" dirty="0"/>
              <a:t>Pastoreando o </a:t>
            </a:r>
            <a:r>
              <a:rPr lang="pt-BR" b="1" dirty="0">
                <a:solidFill>
                  <a:srgbClr val="C00000"/>
                </a:solidFill>
              </a:rPr>
              <a:t>coração das </a:t>
            </a:r>
            <a:r>
              <a:rPr lang="pt-BR" b="1" dirty="0"/>
              <a:t>crianças</a:t>
            </a:r>
            <a:br>
              <a:rPr lang="pt-BR" b="1" dirty="0"/>
            </a:br>
            <a:endParaRPr lang="pt-BR" dirty="0"/>
          </a:p>
        </p:txBody>
      </p:sp>
      <p:sp>
        <p:nvSpPr>
          <p:cNvPr id="6" name="Subtítulo 4"/>
          <p:cNvSpPr txBox="1">
            <a:spLocks/>
          </p:cNvSpPr>
          <p:nvPr/>
        </p:nvSpPr>
        <p:spPr>
          <a:xfrm>
            <a:off x="4000781" y="4509120"/>
            <a:ext cx="4536504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Andreia Fernandes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http://dicasmulheres.com/wp-content/uploads/2012/10/COMO-ENSINAR-SEU-FILHO-DAR-OS-PRIMEIROS-PASSOS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764885" y="2276872"/>
            <a:ext cx="2150007" cy="1830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eccevenio.files.wordpress.com/2012/02/coracao-no-livro-b9037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3111579" y="2276872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Resultado de imagem para ensina menina andar de bicicle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608" y="2276872"/>
            <a:ext cx="2397994" cy="19765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C00000"/>
                </a:solidFill>
              </a:rPr>
              <a:t>Quem é alvo do pastoreio?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lnSpcReduction="10000"/>
          </a:bodyPr>
          <a:lstStyle/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2800" dirty="0"/>
              <a:t>Comunidade - Igreja Local. </a:t>
            </a:r>
          </a:p>
          <a:p>
            <a:pPr marL="0" indent="0" algn="just">
              <a:buClr>
                <a:srgbClr val="C00000"/>
              </a:buClr>
              <a:buNone/>
            </a:pPr>
            <a:r>
              <a:rPr lang="pt-BR" sz="2800" dirty="0"/>
              <a:t>No Plano para a vida e missão a comunidade é apresentada como um organismo vivo, um corpo, o corpo de Cristo. (Efésios 1.22-23; 1 Coríntios. 12.27)</a:t>
            </a:r>
          </a:p>
          <a:p>
            <a:pPr marL="0" indent="0" algn="just">
              <a:buClr>
                <a:srgbClr val="C00000"/>
              </a:buClr>
              <a:buNone/>
            </a:pPr>
            <a:endParaRPr lang="pt-BR" sz="2800" dirty="0"/>
          </a:p>
          <a:p>
            <a:pPr marL="0" indent="0" algn="just">
              <a:buClr>
                <a:srgbClr val="C00000"/>
              </a:buClr>
              <a:buNone/>
            </a:pPr>
            <a:r>
              <a:rPr lang="pt-BR" sz="2800" dirty="0"/>
              <a:t>Igreja é espaço de despertamento, formação e celebração da vida e de Cristo. </a:t>
            </a:r>
          </a:p>
          <a:p>
            <a:pPr marL="0" indent="0" algn="just">
              <a:buClr>
                <a:srgbClr val="C00000"/>
              </a:buClr>
              <a:buNone/>
            </a:pPr>
            <a:endParaRPr lang="pt-BR" sz="2800" dirty="0"/>
          </a:p>
          <a:p>
            <a:pPr marL="0" indent="0" algn="just">
              <a:buClr>
                <a:srgbClr val="C00000"/>
              </a:buClr>
              <a:buNone/>
            </a:pPr>
            <a:r>
              <a:rPr lang="pt-BR" sz="2800" i="1" dirty="0"/>
              <a:t>Generalizar, às vezes é uniformizar. Homogeneizar, às vezes é </a:t>
            </a:r>
            <a:r>
              <a:rPr lang="pt-BR" sz="2800" i="1" dirty="0" err="1"/>
              <a:t>invisibilizar</a:t>
            </a:r>
            <a:r>
              <a:rPr lang="pt-BR" sz="2800" i="1" dirty="0"/>
              <a:t>.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pt-BR" sz="3000" b="1" dirty="0">
                <a:solidFill>
                  <a:srgbClr val="C00000"/>
                </a:solidFill>
              </a:rPr>
              <a:t>O que diz a pastoral da criança sobre o pastoreio das crianças?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628800"/>
            <a:ext cx="7715200" cy="4525963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No “rebanho-Igreja” também o pastoreio (o cuidado) da criança é responsabilidade não apenas do pastor, da pastora, da Igreja ou da família, mas de todos esses segmentos. A educação  cristã das crianças é um trabalho em parceria (p. 39).</a:t>
            </a:r>
          </a:p>
          <a:p>
            <a:pPr algn="just">
              <a:buNone/>
            </a:pPr>
            <a:endParaRPr lang="pt-BR" sz="2000" dirty="0"/>
          </a:p>
          <a:p>
            <a:pPr algn="just"/>
            <a:r>
              <a:rPr lang="pt-BR" sz="2000" dirty="0"/>
              <a:t>O pastor ou pastora deve ter o cuidado de buscar integrar todos os serviços na igreja local que atendem as crianças. Reunir-se sistematicamente com eles para estabelecer uma linha de atuação pastoral comum. Quase sempre a infiltração de outros grupos e seus materiais é consequência de um certo abandono a que esse setor fica relegado. O pastor ou pastora deve priorizar o ministério com as crianças, dando tempo aos que com elas trabalham, e a elas também (p.39).</a:t>
            </a:r>
          </a:p>
          <a:p>
            <a:pPr algn="just">
              <a:buNone/>
            </a:pPr>
            <a:endParaRPr lang="pt-BR" sz="2000" dirty="0"/>
          </a:p>
          <a:p>
            <a:pPr algn="just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274166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pt-BR" sz="3000" b="1" dirty="0">
                <a:solidFill>
                  <a:srgbClr val="C00000"/>
                </a:solidFill>
              </a:rPr>
              <a:t>O que diz a pastoral da criança sobre o pastoreio das crianças?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628800"/>
            <a:ext cx="7715200" cy="4525963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A igreja local, por meio de seu ministério pastoral, precisa promover sua participação e integração nos programas distritais e regionais de capacitação para o trabalho com as crianças. Um exemplo e uma oportunidade é a integração nacional com a Vigília Nacional pela Criança, realizada todo ano, no mês de outubro.</a:t>
            </a:r>
          </a:p>
          <a:p>
            <a:pPr algn="just">
              <a:buNone/>
            </a:pPr>
            <a:endParaRPr lang="pt-BR" sz="2000" dirty="0"/>
          </a:p>
          <a:p>
            <a:pPr algn="just"/>
            <a:r>
              <a:rPr lang="pt-BR" sz="2000" dirty="0"/>
              <a:t>O pastor ou pastora precisa trabalhar o culto, tornando-o inclusivo às crianças. O fato de ter culto das crianças pode refletir a segregação delas do convívio com a comunidade como um todo. As crianças podem e devem participar do primeiro momento do culto com toda a congregação, passando então ao seu próprio espaço com atividades mais próximas de suas realidade. O pastor ou pastora deve, em algumas ocasiões, ministrar pessoalmente às crianças (p.39).</a:t>
            </a:r>
          </a:p>
        </p:txBody>
      </p:sp>
    </p:spTree>
    <p:extLst>
      <p:ext uri="{BB962C8B-B14F-4D97-AF65-F5344CB8AC3E}">
        <p14:creationId xmlns:p14="http://schemas.microsoft.com/office/powerpoint/2010/main" val="2274166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C00000"/>
                </a:solidFill>
              </a:rPr>
              <a:t>E por falar em criança...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t-BR" b="1" dirty="0"/>
              <a:t>O que pensamos sobre isso?</a:t>
            </a:r>
          </a:p>
          <a:p>
            <a:pPr algn="ctr">
              <a:buNone/>
            </a:pPr>
            <a:endParaRPr lang="pt-BR" b="1" dirty="0"/>
          </a:p>
          <a:p>
            <a:pPr algn="ctr">
              <a:buNone/>
            </a:pPr>
            <a:r>
              <a:rPr lang="pt-BR" b="1" dirty="0"/>
              <a:t>Por que levar em conta a realidade?</a:t>
            </a:r>
          </a:p>
          <a:p>
            <a:pPr algn="ctr">
              <a:buNone/>
            </a:pPr>
            <a:endParaRPr lang="pt-BR" b="1" dirty="0"/>
          </a:p>
          <a:p>
            <a:pPr algn="ctr">
              <a:buNone/>
            </a:pPr>
            <a:r>
              <a:rPr lang="pt-BR" b="1" dirty="0"/>
              <a:t>Sujeito de direitos</a:t>
            </a:r>
          </a:p>
          <a:p>
            <a:pPr algn="ctr">
              <a:buNone/>
            </a:pPr>
            <a:endParaRPr lang="pt-BR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C00000"/>
                </a:solidFill>
              </a:rPr>
              <a:t>Que direitos?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91880" y="1600200"/>
            <a:ext cx="5194920" cy="4525963"/>
          </a:xfrm>
        </p:spPr>
        <p:txBody>
          <a:bodyPr/>
          <a:lstStyle/>
          <a:p>
            <a:r>
              <a:rPr lang="pt-BR" b="1" dirty="0"/>
              <a:t>Direito </a:t>
            </a:r>
            <a:r>
              <a:rPr lang="pt-BR" b="1" dirty="0">
                <a:solidFill>
                  <a:srgbClr val="C00000"/>
                </a:solidFill>
              </a:rPr>
              <a:t>de Ser</a:t>
            </a:r>
          </a:p>
          <a:p>
            <a:r>
              <a:rPr lang="pt-BR" b="1" dirty="0"/>
              <a:t>Direito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de Pensar</a:t>
            </a:r>
          </a:p>
          <a:p>
            <a:r>
              <a:rPr lang="pt-BR" b="1" dirty="0"/>
              <a:t>Direito </a:t>
            </a:r>
            <a:r>
              <a:rPr lang="pt-BR" b="1" dirty="0">
                <a:solidFill>
                  <a:schemeClr val="accent6">
                    <a:lumMod val="75000"/>
                  </a:schemeClr>
                </a:solidFill>
              </a:rPr>
              <a:t>de Sentir</a:t>
            </a:r>
          </a:p>
          <a:p>
            <a:r>
              <a:rPr lang="pt-BR" b="1" dirty="0"/>
              <a:t>Direito </a:t>
            </a:r>
            <a:r>
              <a:rPr lang="pt-BR" b="1" dirty="0">
                <a:solidFill>
                  <a:schemeClr val="accent3">
                    <a:lumMod val="75000"/>
                  </a:schemeClr>
                </a:solidFill>
              </a:rPr>
              <a:t>de Querer</a:t>
            </a:r>
          </a:p>
          <a:p>
            <a:r>
              <a:rPr lang="pt-BR" b="1" dirty="0"/>
              <a:t>Direito </a:t>
            </a:r>
            <a:r>
              <a:rPr lang="pt-BR" b="1" dirty="0">
                <a:solidFill>
                  <a:srgbClr val="FFC000"/>
                </a:solidFill>
              </a:rPr>
              <a:t>de Viver</a:t>
            </a:r>
          </a:p>
          <a:p>
            <a:r>
              <a:rPr lang="pt-BR" b="1" dirty="0"/>
              <a:t>Direito de Sonhar</a:t>
            </a:r>
          </a:p>
        </p:txBody>
      </p:sp>
      <p:sp>
        <p:nvSpPr>
          <p:cNvPr id="23554" name="AutoShape 2" descr="data:image/jpeg;base64,/9j/4AAQSkZJRgABAQAAAQABAAD/2wCEAAkGBhAQEBISEhEQEhIREBsQFREREREQExcTFhAhFxUSGBQZGzIeGRojGxIYHy8gIycpLSwsFh49NjAqNSYtLSkBCQoKDgwOGg8PGi4lHyQ2KioyLSo1LCwsMCkpLCwsLC0tNTUsLC0uLCowKSw1LDIsKSkvLCwtLCksLC8tLyoyLP/AABEIAOEA4QMBIgACEQEDEQH/xAAcAAEAAQUBAQAAAAAAAAAAAAAACAMEBQYHAQL/xABCEAABAwMBBAYIBAQFAwUAAAABAAIDBBESIQUTMUEGCCJRYXQHFDI0NXGzwSNCgZEVUqGxM2JygpIkU9EWFyWy8f/EABoBAQADAQEBAAAAAAAAAAAAAAABAwQCBQb/xAA4EQACAQIDBQYEBQIHAAAAAAAAAQIDEQQhMRITQVFhBXGBkaGxFCIy8CNSweHxotEGFUJTYnKS/9oADAMBAAIRAxEAPwDuKIiAIiIDm3p/+DO8zH/cqMqk11gPgzvMx/3KjNZALLxZ1of6rD6uXZF7t7u75ZZdjK2tse/TiruiA/ijRHwy7WHC+77fDlldWU6e3JR52XmXYmluaDrXvZJ8tU3k+lrPLU1dFvfRATGeEy7zL+IQbkuyz/x/xg382G7vflb9VW2qxwllHaz39XhG7RjzvTZjgeOhJA8Cq5fLW3XTa9WtPDmTgaPxe1na3jf6e783mrHPl6WnTQ66jx1t9l0DZm+9Z2fj6zlemzsThhvu3lzy4X8L8rq323WVO92sS6W8dTZntDFoqSdPDEg/JU4Wsq9V02rZOXPTyMU6jjDbS4pebt+po5addDpoV4tpe6R09OYyTA5jXPI/wzdxMxf+W/G9/DwVvsIneVm5zw9Xkwxy7/w/1te3Pirar3cXI34ihuI7V78PbTmszXkWzSUm8hp9+Hb1rnveSCZPV26nLnx0bfvVp0kiDt1UNHZnjF+zj22dl3ZubA2BGq7pRdSm6nL+9r+x5++W2oc/v9GYWy8Ww7Q9Y3w9W3u6wbut1e1sRe1vzZX8b/oum9MC4y9jN4btNol3huYSaMbvdDlE+7rk27TbWWDFYv4epGFr3u9baW6cbnoV6G52s9OmT7ua/k4ii2OgpWl0jH3zqsw0lt7Ym4dkTfVw8eAVSmJfFDTygsJYXQSuu3CYSuAYXfykBo8NF6VKnt8fvkUYmEsPThUeal6ZX9mn3GshpK8XQ9pvqhRU5oTNmaucVRpsjLvhPaBr8e1ju7YjhxWCpaJxM0UwPrFQHusW8HsfcdoaC72v4C3BZaVTeSlHk2uuTa04X4Z6FuHoOu0lxV/F6LxeRrKkH1bPcqvzQ+kFH1zSNDoRpZSC6tnuVX5ofSCtKDsCIiAIiIAiIgCIiAIiIDm3WA+DnzMf3UZVJrrAfBz5mP7qMqA+2SubwJF9NCQvGPI1BI+RsvlEGuRUFQ++WTshwdkb/v8Aqjqh5Ny5xPG5cSVTXrSLi9yL6gGxt8043CdtDMs2VPuYZGPeXyyiMMDiCC7/AAze/wCbX+izU3ROJ1TLQsqJ31sbHkuc0CCSSOIvfCNch2WkBztCW8BcLCs6SuG9Aa6zywxjeaRGM3YW9m2hA7tBrdZB/Tcb+WrZT41s0ZYZd6DE1z2YSSxxYXDy2/F5AL3acAKMbGe0nh+T/wDV8r34cXb+xXQ2rPeLj6ftoY7Y2yhNG8l0ukjWFrACLO/MR4WJKrjYzGQ7xr53DKRpdEBh+FweTf2SrLZm2jAwta27jI2TLK3s/ltbgbkHXmqsu3I3MazcuDWue4AS2H4nFps2+I00uu6ybS2fHuz/AGNuIdN0YKH1cfXw5fdzYdq9BmQSxRufVXlbcT4MMMzdyXl8cgPIttide00rEu6PNwvlO7sMeIwBmA9xbYjlbEm/cVdHp01sbYo4JGxNqHVIjfUbxrHOiczCL8MYRgSuNtTfHXQ3wdPtXFsjXB7jK5pL95ZwwN2648fFdYRtYfZrfXd+WVtLrnld+xTQUfitqp9Fn52duutvu5ndjbDpHup2PmqmmqmEUQjDLB/rG73jrngLA6a6juXztrZMEZlc2eqcyCU08meObpWyFrQ2xtjYZXPerCl6RsjlpH7g2pJd61gltkd5vA0ksNhkB+n7qnWdIBLJUkxndVMxnMe8Bcx5dldr8bcyNW8LfNUUIT3+1Uvs2fK17u3XSzKqrk4Wjrf+m/DwLbaVGYhG9r3OZKzNhOjhrZzTrxH9VYulceJJ+ZKutobRMuDQMWRMwY297DiSTzJPgFZrbU2dr5dCKe3srb1+7ehk9l7flpmyiMMymYYzIQ7MNc0hwBB53vrfVrSLEArHiV38x0FuJ4dy+EVKik21qyy7R6TdSC6tnuVX5ofSCj4pB9Wz3Kr80PpBdEHYEREAREQBERAEREAREQHNusB8HPmY/uoyqTXWA+DnzMf3UZUAREQBERAEREAREQBERAEREAREQBERAFIPq2e5Vfmh9IKPikH1bPcqvzQ+kEB2BERAEREAREQBERAEREBzbrAfBz5mP7qMqk11gPg58zH91GVAEREAREQBERAEREAREQBERAEREAREQBSD6tnuVX5ofSCj4pB9Wz3Kr80PpBAdgREQBERAEREAREQBERAc26wHwc+Zj+6jKpNdYD4OfMx/dRlQBERAEREAREQBERAEREAREQBERAEREAUg+rZ7lV+aH0go+KQfVs9yq/ND6QQHYEREAREQBERAEREAREQHNusB8HPmY/uoyqTXWA+DnzMf3UZUAREQBERAEREAREQBERAEREARFc0W7a4PlaXMGuANsyPykjUN11I1twQHzTUMkgcWMc4Mbk4gaNb3k8uCo2W6UPQ/a+1I2zBgFKScC6WKCBgZe+Ed9GtGWoadAsN0g6L1VFKYJ2tDmsMrS17XtdGeBaR8jodfAIDBqQfVs9yq/ND6QUfFIPq2e5Vfmh9IIDsCIiAIiIAiIgCIiAIiIDm3WA+DnzMf3UZVJrrAfBz5mP7qMqAIiIAiIgCIiAIiIAiIgCIiALK08FNKG5zinxaG4mOWXIgauBaOZPA2ssfTUz5XtjYMnvcGtGmpJsOPBbnsjZLYg8shcdzTSVL6x2Di7GJxjEDHNLWsL2DtuBeWm4xuEB0voF0gjOyhRu9VaaeX1eqFXUGECnLbyyMe32ja4ABFtL2XLvSR0ujrNoTyU9tyGNpoTjj+E1pDnAcsi51ri9nclvvRCqkj2LX07ps3GFxa0YHJ1Q0tcC7G7hkbkkk2J4Ll3STou+lyf+TfmO38odE2WM3JuQ5sh172OQGBUg+rZ7lV+aH0go+KQfVs9yq/ND6QQHYEREAREQBERAEREAREQHNusB8HPmY/uoyqTXWA+DnzMf3UZUAREQBERAERVqSjkleGRsc97uDWi5//ADxUN2zYKKLcI/RvMI8pH2dYfhRMMz8ibY8Q0crm9h3q92L6J55f8Z+BDczHGA9waON3E4t+YyWZ4uilfaON5HmaEi61B6PqJjgd1I4gg2keXN8OyANDa9je9zy0Q9AmSEvfGHRtcXvLIy0l57LWEgdiJrbWaDcnjbnn/wAyo34nG+iclRdrj9GgljeXNZCZGYeszbuFrBwxjY7Rrbdnsi9ud9VgKr0a0tKW72V017kCKSNzXAaZdjUDmLkFaadd1FeMJeCbOlO+dmap0IpGyVDwTZ25MbDfG0k8raZr78sfWMv9qy/STbjHvrIGtYxhkMVw6zWtge1kLGNvzbTRtvawF/FXUbKXZssc8QqB7WQc2ObVjmSRgBwAHaYSTfg3hqsdsrYEMo9bnnlaHVBDrRtc9rwM3ufY2aL8biwDh3haE3bNNdHkyxZoy8XRWOCkc9waZmSwObJ7GD83ANf2PZeSPHsA6qn6QNuwTU7cC9++ZTWLgG4yQxyb4OH/AHA2eIEDvGpss90hrKV2yJhHG2RsdWyAZuaC+Q3LD2AHgAOc4cAeHeByOrBD3BwLXNOJDjchw0dc997rq4KKkH1bPcqvzQ+kFHxSD6tnuVX5ofSCgHYEREAREQBERAEREAREQHNusB8HPmY/uo1UtM+V7WMBc55xAHeVLD0n0UctEGyND2ioY7E8CQDa45hc82PsGkp4pZrRwRg43ALpHyO1EbeZ0BNr2Cx1cS41N1CLcnoVSqWeylmch2vsB9PM2DJskrgOywO0c7g3Ua3vpb+i2Gi9GUrm3lmYw29lrTIQbaXNwOPddb/sCuglnZvIxq45HIMtE1hJc6TiT3NFvnqrnafS6kkdaGm3bBploHOHfbgP7ruph+0HD5Y2a10bf6fqGqjWRpNP0LpaVjTM11TKX9ljbtDjyYGX4aXJJta99F81XQLfPBO7iydm8x3s0WsIY2WtYDi48+AAW+UzIpGZ76JsbZMHPe7GxIBF9L6jgPArH1u2IWksijdK7hvN7kwm+mLAwE/K6yUcPj6rezFp9cvcpSqv9zWKX0aUzXXklmkaNcRjHfXgTYm3fa3zC3Po90LjiD3Rwthja0ufK4Odi3j7R7TuGgVnHTVbyWubFS9kyEzXiOIdxaH3d+w1Xwzb1S0mE1U7oCbPLb3cHCzg3PXhoL81vp9jYms/x6mXJfxY6a/3JFet6Whtm0kbY2t13srWvmce8k6NHgFVoOmLqNpZA0Oe8XkmmBLi8/yNvZrR3G976qtW9IopWNiio4Yg3stfiJpSLAADT2tBrqsLBAQ/FowdfXeHHH/UTa36r6Klg6VOFthRS7vUj4iH0wVy62x0lr3sZFMXM4SDGPcvdfg4loF/6KxZtyrDQ3fzgX1G+c0G9uQN+XFXkEUb3hkTKiukAJc2K8UYdyGZBJ14usPC6oVNZVU0hGDaaQC27bHGcddC5z8iTbnf9uCq+IoR+WnHafRZG6GHrvOVod7z8kU4qUyavc9/PRpe7I8BvHcB3nX5FU6uSKIEMLTIfyRuLmNHPOS/adfk02GuvAL7r62onxjlqTODbst3haD/AKGtAcbdwPgtpm6I0dNFHK+R0khuSzEMZw0/DIy0Pee9Zcd2hLD0XUa2emrfdwRbSwsZzUZPafJZLx4v0OW9I5pRu6VrWmSrtqScwzLsgDg1riLk8bN5Djl6igYyGnp2nJrO062bXvdkQ4EOIAc4l79ctHtH5VQGzo5Np76f1qaNrd7+AwOcC1txACTbnEbXGj/G517anSSoqq6R0bpmCRxbi9wklbGB2iX43yxDjcajgLrzKc3UjtvV5nNaOzNxfDI3DbcbGUsDbkMi2g2SoJeMmPYxsYvH7LGEStcHcbyW4C65jtVwM8xD94DM8iT+YZmz/wBeP6roPTiuf/DYXbuoDZX4+sVFU5z3jG3Zha0ANc2njNz/AMRe65orSgKQfVs9yq/ND6QUfFIPq2e5Vfmh9IIDsCIiAIiIAiIgCIiAIiIDWPSJXOhosmMje7etAEjcmi4PasTYnRcjr5pp5G7+QODQLCMswa21zi1vZB11K6x6SYWvow1z2Rgzs7Uhs3gf6rjjqkNdiRw+VuHHTivVwToRjtSaUvUpmqzf4cb9bGWo+iM9RTuqGvp2RscWESSbsDEA3ytbj4qpR+j6uljEjGRuab2AlYS6xtca2WIm2q99g9zntYLMa65a0f5WXsP2X1T7dlYbtklaS0suHEdk8RpwC1b+D+mpHx+0dbOIWtNmws6HbXLBCWuZENcHSsbGSPkbE/P7K2hooqI5y2kqGO7MTXtfG0gXa9z2O5ccf7c8OdrPkIEk8lhreR0rwD4DU3X1T1gbI0xtE7g4EXa4tJB4FhsTy4qqeJo003OafSP8lkaGKq5RhbqzaKDYUlVnVVcrY2O7Y3rxG+U2uGtv7LOABsfALCu2pJJPG2mjML9GNjhmcciO+/5tNbq7Z0JmlIklkjGd3Ea3F3Xx1F+eg5BZ2g2BFTM3hIbYe1ctv4DW7ivke0P8QRlLZhnyUdD2cH2dSoK7d5PzMLHsnakFyZRTlwN+3GyQ3JNuyMiSf7hVYeh1TKxxeHSFxvvKqSSFhcfzBh/Ec7ldwAWXj6RR3JIcDfR2hP8AfRV6fpDC6QbwyYc3cT+y8iHbVeU7umum08vE2ywdZL5VbuXsY2n6L7RY0sFXT08VySIJCw9rjpG3J3hc8l6zobSsBMks07yblx/BZfmbXLifEuV5WdI48n7qLs2s1z32N/5rfZYbaO0cmZyzRNDbA5AxtaDzLrY8dNTe/BXVe2sfV/DpuMP+iz8L/oRS7L/11b26/fuzIy1VLRt/DawOtY4Wc+3+Z+p/S65v086aStcIonWcW5OfYGwPBgB4Hnw5hY/bXpBeJ7UwYYWG13tJ3mlibGxa250Gh0F+5ajX1r5pHyPN3PNzbh4AeAGn6K7B9my3irYhuT/5O78bmbEY2lTg6eH156eR0j0e9Jmx0tS+oOsDTKJHG5fvsmEd5PZt82tWmdD3tftCHeEWlkwJJwF5OybnkDlbTvVjs/aYja9rooZQ9haN627m3BF2uGoOt/8AxxVB1S4SZ9jL/IGsbwtoGAAfove0yPFeebOm+k/pRTS0MMMMrSS5mMIA7MDGuLXEfkJzbYc22XKll5a6lfYGGVgwwuJd7iQBi5gcBpcG7SbWebW0tiFJDCkH1bPcqvzQ+kFHxSD6tnuVX5ofSCEHYEREAREQBERAEREAREQGvdOdlsqaXdvJDd6HXAubgG39SFpEfQakDbBlSXWtnmBqf8obZbj6Q9qCmo94ZGx2laMnENGoPMrlk3pTFJH2KovyN8Ii2V1+8k6N48zqvDxssS6+zTbStwin7nuYOC3G05pZ6N2M4PR0HWsJhfQZYgX/AOKuB6OYGf4jxwyN5Wt0vr421XONoemSab245H6cHTBrb/6WssVhT6R6rK+7gI5Nc2Q6fMPBVCweLle8peaXsn7lzxdFLOp5Rb9XY7FUbB2bDx3Tjb2WF0p/e9v6qlFteGMdiFrTwFgBp+y4oOm1YHSOEgG8N8bZNZ3YB17aL4j6a17SS2pkFwRpiOPG2mnHkuJdjVKj+ed11bZEe0cPGOalJ+CR3Ks6Wtjic8xgYNLnPe7s2HcBbXhxK0TanpSikjzvJJKDi2FzcAARcuJAxAB001/TVcynq5JDd73vJ1u9xcf3PzVJbaHY9GmrSz7svPmZZ9qNO9GKj1eb8L6GfqunFY+TNsm7sMQxgBZbvLXXufEq/wD/AHKqcQN1T5A8bSWI7iM/7WWoovQeEoNJOCMax2Ii21N59Tfn+kxmAtA7O2oLwGX562vb9Fqm1OklTUgtkldhkXCJpxjB5dnna2l7n91jESjhKVF3hEmvjq9dKNSWXkERFpMYREQBERAFIPq2e5Vfmh9IKPikH1bPcqvzQ+kEB2BERAEREAREQBERAEREBzbrAfBz5mP7qMqk11gPg58zH91GVAZiio4zHCTHkZJzESHOBtYWI1tcZd3JeO2O0RzG+T43lzRfjEx+DnW+f/1XtLSyGGIsllG8ldHgCcRYXLrA9x/oVXZsmUSTRtmeJYrRxi5AkaQXBgN+zdrSQOC0KjN6L7tc0/HYVK0o6K2ndFvrnnmfZ2NE6eeMNxAaGxnJ1hIW3FyTrcm36hU9o7OhiYZGNz7MYAJdbttLjI6xvrjYDQar7qKNxay885D6hsBDiebGuytflkNPBPUHWieJKl+9aGNdG5p7R1EROV22tqD3crLrcy0sdy7SwjTtDW+dlle/hl624WLf+HxtnkaW3a2Ayhri67XbnPEkHkdFXi2ZCYd6WhuUbXYuMmLTv8C7Q3s4HS/dxVOnoQat0Uc0hODryNOJL2tLnNyvq27bX58V9yUhjEr3S1A3bmxPs6znSG5sCfyi1wTx00Cjcys3bmvI5h2jhotpw1u0rabX09ctLZc+BZ7KoGSyuD+w2+FibEPdcMbr3cf9qvaXZMe7bkwbzGUkZPveN4HI2sATdVv/AE/+G9+9ls073LkBuBI2QtvfLtBumqtapgjk3L5ap8gtfB1wXuGWLQTfiRrztwUuhOC+ZHGH7QwtrbO08+HVe2niXVRsmBrnjAWDJXB2UhaDHKGtB1vcc/mLKzqKKNu6OAGW9J1eB2CceJuNACrluzXOqNyyeW4beU5FwbIdMLjjqWgn59yps2a71bfPfNiS/eMa65yDw0aHlrqT3KdxN3y5+lr+5bU7UwktIWvbgud157L8+JbUVOwxRuMQe51Tujq8EtLQbCxtfVfb9jsDZ7Ou5hLo9dTHG+zj48/+HisYyrkaLNe8DuDiB+y8bVPFrPeLDEWcfZ/l+Xgs10dqvR2UnDhbhytfrzz4mXqtnMD6gCPRkTSz2z2zjfnqe3w+S+KfZLTE0kfiNlYXtJNxG92IBHLWx/3LG+vy/wDck/5u/wDK8FZJcnN9zxOTrm3C5S65HcsRh3La2OeWXFtryyXcZyv2XExslmDsxvcHAuIuKjADU8QOP6LXVVNXJYjN9jxGR1vxuqShu5nxVaFWScI7IUg+rZ7lV+aH0go+KQfVs9yq/ND6QUGU7AiIgCIiAIiIAiIgCIiA5t1gPg58zH91GVSa6wHwc+Zj+6jKgMjLtQNYI4gcAHavsXXkADiLcNBYfMr4m2vI5oHZFgwBwBDhuxZhvfiATqrFFY6s3xK1SguBknbfmJcXYOLn7zVoOMmNs2+NgPDwXlPt2WMWaIxpYkMFzZmIPgQ0kXFvaKxyKd9Uve7I3NO1tlF5FtR7X5tbG04GOwYLWNwdO8gkX8VUdtyU6OwcMQwhzAcg32cuZI7+Kx6KFVmskyXSg82jI/x+f+cG7i4gsZY3ZgQRbhjpbhoF5HtyZpDgWZiw3hjY59gLAZEcrcePiseinfVPzMjc0/you3bTksLYNxeJOyxgOQ4OJtrxKqnb05N8h+b8kdjvPbBFrEHuKx6KFVmtGyXSg9Uj0leIirLAiIgC9svF0L0K9EIdo7Qd6wA+Gmj3xjJ0e/MBjXDm25JI52ANwSgOeqQfVs9zq/ND6QW1dKumNJSztoWz01JUuibJG+pgzprFxAjc5rm4HsHUkDUceC1fq439Urb2v62OHD/DCA68iIgCIiAIiIAiIgCIiA5t1gPg58zH91GVSa6wHwc+Zj+6jKgCLaGbSoGbOY0wwy1bhJGThIx0bX8JHOPZe5pALbHg78tjlmqSt2I4U5mbEN1SxhzWtmGU27YJjIGwi7smux7b2m7rlugUXBz1F0SSDYAzfvXYyQzYgNkfJkXnA4YYRkFtm97TrZan0pZRCf8A6JxdCWAm+8ID8iLNL2hxGIaTccS62lkuDDoi2HYWzNmyQ3qa18Exlc3BsMkjRGISWvJa03Jks2wOgP7SDXl621xfhztxst0Gxtgdn/5GqHaGX/TO9kg3t2dCDj36Xtrw8ZsTYWTD/E5g0m5DqSUuA3ZNjZtvbDRpfQnu1gGH6TdG5qUtc6B8bHdkOyEjMwNW5AkB3PE2PhaxODW3bPptmTxRuqdoPp3vkO9gZTSva1rWuwfmLhziTpobB5/W4qdibBdfd7SnjsDbeU0knEDHgwcCHX7w9pFsSCRLNJRbcdj7FDHP/iM7y1pIgFM+N73btzmtzsWs1MbLnLVrzwII1FSQEREB9wsyc0Eht3AZHgLnifBd69H3QSLZNYKhu2KGRjmGKSK7G5MOuh3mhBAPDke9cCWWppqLACRj88SHPYxxIN9HC8wBPzAHggOq9MTFX7dnifTwy0hpGMkrGyB24ia0vNYJQcYy1xLS13tBluazPVvA9UrLG49aFja1/wAIa2XGKjaVIIpWQtlYZQAW2kawgOuMvxzexAIuDr+67N1bPc6vzQ+kEB2BERAEREAREQBERAEREBzbrAfBz5mP7qMqIgCIiAIiIAiIgCIiAIiIAiIgCIiAIiIApB9Wz3Kr80PpBEQHYEREAREQBER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17638"/>
            <a:ext cx="2664296" cy="392953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C00000"/>
                </a:solidFill>
              </a:rPr>
              <a:t>O pastoreio e o direito de ser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340768"/>
            <a:ext cx="7920880" cy="4525963"/>
          </a:xfrm>
        </p:spPr>
        <p:txBody>
          <a:bodyPr>
            <a:normAutofit fontScale="85000" lnSpcReduction="10000"/>
          </a:bodyPr>
          <a:lstStyle/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dirty="0">
                <a:hlinkClick r:id="rId2"/>
              </a:rPr>
              <a:t>https://www.youtube.com/watch?v=MgkLr9P2GR4</a:t>
            </a:r>
            <a:endParaRPr lang="pt-BR" dirty="0"/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dirty="0"/>
              <a:t>Toda a criança nasce com o direito de ser. É um erro muito grave, que ofende o direito de ser, conceber a criança como apenas um projeto de pessoa, como alguma coisa que no futuro poderá adquirir a dignidade de um ser humano (p. 21).  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dirty="0"/>
              <a:t>ser inacabado;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dirty="0"/>
              <a:t>Violências;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dirty="0"/>
              <a:t>Coisificação;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dirty="0"/>
              <a:t>Tratamento discriminatório: criança x menor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dirty="0"/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C00000"/>
                </a:solidFill>
              </a:rPr>
              <a:t>O pastoreio e o direito de ser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340768"/>
            <a:ext cx="7920880" cy="4525963"/>
          </a:xfrm>
        </p:spPr>
        <p:txBody>
          <a:bodyPr>
            <a:normAutofit/>
          </a:bodyPr>
          <a:lstStyle/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dirty="0"/>
              <a:t>Assegurar à criança o direito de ser pessoa significa dar-lhe a possibilidade de ser o que realmente é, sem necessidade de esconder, fingir, de representar para evitar a agressão de um adulto (p.26).</a:t>
            </a:r>
          </a:p>
        </p:txBody>
      </p:sp>
      <p:pic>
        <p:nvPicPr>
          <p:cNvPr id="7170" name="Picture 2" descr="http://2.bp.blogspot.com/_fGt3Qv28TCw/TSQsqsUYfAI/AAAAAAAAAS8/fYv59AaUx_w/s1600/mascar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077072"/>
            <a:ext cx="2034479" cy="2055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rgbClr val="0070C0"/>
                </a:solidFill>
              </a:rPr>
              <a:t>O pastoreio e o direito de pensar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340768"/>
            <a:ext cx="7632848" cy="4525963"/>
          </a:xfrm>
        </p:spPr>
        <p:txBody>
          <a:bodyPr>
            <a:normAutofit/>
          </a:bodyPr>
          <a:lstStyle/>
          <a:p>
            <a:pPr algn="just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t-BR" sz="2500" dirty="0">
                <a:hlinkClick r:id="rId2"/>
              </a:rPr>
              <a:t>https://www.youtube.com/watch?v=cMF1Nc05Glo</a:t>
            </a:r>
            <a:endParaRPr lang="pt-BR" sz="2500" dirty="0"/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t-BR" sz="2900" dirty="0"/>
              <a:t>Toda criança é um ser dotado de inteligência que pensa e deve ter o direito de pensar com sua própria cabeça. 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t-BR" sz="2900" dirty="0"/>
              <a:t>O direito de pensar é necessário para que se chegue à possibilidade de criar, que é um dos mais extraordinários dons da humanidade.</a:t>
            </a:r>
          </a:p>
          <a:p>
            <a:pPr algn="just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t-BR" sz="2900" dirty="0"/>
              <a:t>Transmitir informações é preciso, mas como?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pt-BR" sz="3000" b="1" dirty="0">
                <a:solidFill>
                  <a:schemeClr val="accent6">
                    <a:lumMod val="75000"/>
                  </a:schemeClr>
                </a:solidFill>
              </a:rPr>
              <a:t>O pastoreio e o direito de sentir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24744"/>
            <a:ext cx="8003232" cy="5001419"/>
          </a:xfrm>
        </p:spPr>
        <p:txBody>
          <a:bodyPr>
            <a:normAutofit/>
          </a:bodyPr>
          <a:lstStyle/>
          <a:p>
            <a:pPr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200" dirty="0"/>
              <a:t>Todo ser humano é dotado de sensibilidade, embora em muitos as condições de vida ou a educação acabem determinando comportamentos puramente racionais, sem emoção, ou um modo de agir puramente mecânico, vegetativo, como se fosse apenas matéria em movimento (p.35). 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200" dirty="0"/>
              <a:t>Falar dos sentimentos;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200" dirty="0"/>
              <a:t>Dar e receber afeto;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200" dirty="0"/>
              <a:t>Igualdade de tratamento e oportunidades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200" dirty="0"/>
              <a:t>Relações de amizade;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200" dirty="0"/>
              <a:t>Respeito aos gostos;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200" dirty="0"/>
              <a:t>Respeito aos medos: “Medo não se combate, se supera, se aprende a lidar”.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pt-BR" sz="3000" b="1" dirty="0">
                <a:solidFill>
                  <a:schemeClr val="accent6">
                    <a:lumMod val="75000"/>
                  </a:schemeClr>
                </a:solidFill>
              </a:rPr>
              <a:t>O pastoreio e o direito de sentir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42392" y="1268760"/>
            <a:ext cx="7859216" cy="5001419"/>
          </a:xfrm>
        </p:spPr>
        <p:txBody>
          <a:bodyPr>
            <a:normAutofit/>
          </a:bodyPr>
          <a:lstStyle/>
          <a:p>
            <a:pPr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500" dirty="0">
                <a:hlinkClick r:id="rId2"/>
              </a:rPr>
              <a:t>https://www.youtube.com/watch?v=eAzuekL5GVY</a:t>
            </a:r>
            <a:endParaRPr lang="pt-BR" sz="2500" dirty="0"/>
          </a:p>
          <a:p>
            <a:pPr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500" dirty="0">
                <a:hlinkClick r:id="rId3"/>
              </a:rPr>
              <a:t>https://www.youtube.com/watch?v=jmPFx7wsVw8</a:t>
            </a:r>
            <a:endParaRPr lang="pt-BR" sz="2500" dirty="0"/>
          </a:p>
          <a:p>
            <a:pPr marL="0" indent="0" algn="just">
              <a:buClr>
                <a:schemeClr val="accent6">
                  <a:lumMod val="75000"/>
                </a:schemeClr>
              </a:buClr>
              <a:buNone/>
            </a:pPr>
            <a:endParaRPr lang="pt-BR" sz="2500" dirty="0"/>
          </a:p>
          <a:p>
            <a:pPr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pt-BR" sz="2800" dirty="0"/>
              <a:t>“Esse é o ideal e desse modo, deixando que a criança viva espontaneamente, ela terá condições para ser leal e sincera na vida social, para estabelecer o equilíbrio entre o pensar e o sentir. Assim a criança poderá sentir-se feliz” p.45</a:t>
            </a:r>
          </a:p>
          <a:p>
            <a:pPr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pt-BR" dirty="0"/>
          </a:p>
          <a:p>
            <a:pPr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pt-BR" dirty="0"/>
          </a:p>
          <a:p>
            <a:pPr algn="just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C00000"/>
                </a:solidFill>
              </a:rPr>
              <a:t>E por falar em pastoreio...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t-BR" sz="4000" dirty="0"/>
              <a:t>O que pensamos sobre isso?</a:t>
            </a:r>
          </a:p>
          <a:p>
            <a:pPr algn="ctr">
              <a:buNone/>
            </a:pPr>
            <a:endParaRPr lang="pt-BR" dirty="0"/>
          </a:p>
          <a:p>
            <a:pPr algn="ctr">
              <a:buNone/>
            </a:pPr>
            <a:endParaRPr lang="pt-BR" dirty="0"/>
          </a:p>
          <a:p>
            <a:pPr algn="ctr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862" y="2708920"/>
            <a:ext cx="5248275" cy="3133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00B050"/>
                </a:solidFill>
              </a:rPr>
              <a:t>O pastoreio e o direito de querer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340768"/>
            <a:ext cx="8003232" cy="4525963"/>
          </a:xfrm>
        </p:spPr>
        <p:txBody>
          <a:bodyPr>
            <a:normAutofit/>
          </a:bodyPr>
          <a:lstStyle/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BR" dirty="0"/>
              <a:t>O direito de querer significa a possibilidade de ter vontade livre...E como parte desse direito a criança deve ter a possibilidade de dizer o que não quer. 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BR" dirty="0"/>
              <a:t>Permissividade x possibilidades 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BR" dirty="0"/>
              <a:t>Complacência e o uso indiscriminado do não.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BR" dirty="0"/>
              <a:t>Saber lidar com o não.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BR" sz="2500" dirty="0">
                <a:hlinkClick r:id="rId2"/>
              </a:rPr>
              <a:t>https://www.youtube.com/watch?v=8WBMhndyJ-w</a:t>
            </a:r>
            <a:endParaRPr lang="pt-BR" sz="25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00B050"/>
                </a:solidFill>
              </a:rPr>
              <a:t>O pastoreio e o direito de querer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9572" y="1412876"/>
            <a:ext cx="7704856" cy="4453955"/>
          </a:xfrm>
        </p:spPr>
        <p:txBody>
          <a:bodyPr>
            <a:normAutofit/>
          </a:bodyPr>
          <a:lstStyle/>
          <a:p>
            <a:pPr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pt-BR" sz="2800" dirty="0"/>
              <a:t>Não se deve usar o </a:t>
            </a:r>
            <a:r>
              <a:rPr lang="pt-BR" sz="2800" b="1" dirty="0"/>
              <a:t>não</a:t>
            </a:r>
            <a:r>
              <a:rPr lang="pt-BR" sz="2800" dirty="0"/>
              <a:t> quando for fácil e sem inconvenientes o uso do </a:t>
            </a:r>
            <a:r>
              <a:rPr lang="pt-BR" sz="2800" b="1" dirty="0"/>
              <a:t>sim</a:t>
            </a:r>
            <a:r>
              <a:rPr lang="pt-BR" sz="2800" dirty="0"/>
              <a:t>. Mas se a pessoa adulta estiver realmente convencida de que o não é necessário ou é o que mais convém à criança, deverá usá-lo... Com isso a criança, como ser inteligente e sensível, aprenderá que o sim e o não fazem parte do vocabulário usual entre pessoas que se estimam e se respeitam (p.51).</a:t>
            </a:r>
          </a:p>
          <a:p>
            <a:pPr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pt-BR" sz="2800" dirty="0"/>
          </a:p>
          <a:p>
            <a:pPr algn="just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pt-BR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C000"/>
                </a:solidFill>
              </a:rPr>
              <a:t>O pastoreio e o direito de viver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452120"/>
            <a:ext cx="7355160" cy="4785395"/>
          </a:xfrm>
        </p:spPr>
        <p:txBody>
          <a:bodyPr>
            <a:normAutofit/>
          </a:bodyPr>
          <a:lstStyle/>
          <a:p>
            <a:pPr algn="just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pt-BR" sz="2200" dirty="0"/>
              <a:t>Toda a criança deve ter o direito de viver sua própria vida. Para todas as pessoas deve estar claro que esse direito de viver é muito mais do que o simples direito de não morrer.</a:t>
            </a:r>
          </a:p>
          <a:p>
            <a:pPr algn="just">
              <a:buClr>
                <a:srgbClr val="FFC000"/>
              </a:buClr>
              <a:buFont typeface="Wingdings" panose="05000000000000000000" pitchFamily="2" charset="2"/>
              <a:buChar char="ü"/>
            </a:pPr>
            <a:endParaRPr lang="pt-BR" sz="2200" dirty="0"/>
          </a:p>
          <a:p>
            <a:pPr algn="just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pt-BR" sz="2200" dirty="0"/>
              <a:t>Aqui está o ponto básico do direito de viver: a criança deve ter o direito de fazer o que pode fazer e isso inclui o desenvolvimento das suas possibilidades e a liberdade para a criação de seu próprio mundo. </a:t>
            </a:r>
          </a:p>
          <a:p>
            <a:pPr algn="just">
              <a:buClr>
                <a:srgbClr val="FFC000"/>
              </a:buClr>
              <a:buFont typeface="Wingdings" panose="05000000000000000000" pitchFamily="2" charset="2"/>
              <a:buChar char="ü"/>
            </a:pPr>
            <a:endParaRPr lang="pt-BR" sz="2200" dirty="0"/>
          </a:p>
          <a:p>
            <a:pPr algn="just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pt-BR" sz="2200" dirty="0">
                <a:hlinkClick r:id="rId2"/>
              </a:rPr>
              <a:t>https://www.youtube.com/watch?v=d5dQ7c3rmgI</a:t>
            </a:r>
            <a:endParaRPr lang="pt-BR" sz="2200" dirty="0"/>
          </a:p>
          <a:p>
            <a:pPr algn="just">
              <a:buClr>
                <a:srgbClr val="FFC000"/>
              </a:buClr>
              <a:buFont typeface="Wingdings" panose="05000000000000000000" pitchFamily="2" charset="2"/>
              <a:buChar char="ü"/>
            </a:pPr>
            <a:endParaRPr lang="pt-BR" sz="2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557808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FFC000"/>
                </a:solidFill>
              </a:rPr>
              <a:t>O pastoreio e o direito de sonhar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4724" y="1700808"/>
            <a:ext cx="7931224" cy="4929411"/>
          </a:xfrm>
        </p:spPr>
        <p:txBody>
          <a:bodyPr>
            <a:normAutofit/>
          </a:bodyPr>
          <a:lstStyle/>
          <a:p>
            <a:pPr algn="just"/>
            <a:r>
              <a:rPr lang="pt-BR" sz="2200" dirty="0"/>
              <a:t>A criança que não tiver o direito de sonhar ainda não começou a viver...Exigir que a criança acredite apenas no possível é uma forma de esterilizar sua inteligência, de lhe tirar a confiança e de impedir que ela tenha fé.</a:t>
            </a:r>
          </a:p>
          <a:p>
            <a:pPr marL="0" indent="0" algn="just">
              <a:buNone/>
            </a:pPr>
            <a:endParaRPr lang="pt-BR" sz="2200" dirty="0"/>
          </a:p>
          <a:p>
            <a:pPr algn="just"/>
            <a:r>
              <a:rPr lang="pt-BR" sz="2200" dirty="0"/>
              <a:t>Toda criança deve ter o direito de ser alegre e feliz, de viver uma realidade que estimule os sonhos e de usar a matéria – prima dos sonhos para fecundar a realidade. Um mundo com crianças sonhadoras e felizes será a garantia da construção de um mundo de paz.</a:t>
            </a:r>
          </a:p>
          <a:p>
            <a:pPr marL="0" indent="0" algn="just">
              <a:buNone/>
            </a:pPr>
            <a:r>
              <a:rPr lang="pt-BR" sz="2200" dirty="0"/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90864" cy="1143000"/>
          </a:xfrm>
        </p:spPr>
        <p:txBody>
          <a:bodyPr/>
          <a:lstStyle/>
          <a:p>
            <a:r>
              <a:rPr lang="pt-BR" b="1" dirty="0">
                <a:solidFill>
                  <a:srgbClr val="C00000"/>
                </a:solidFill>
              </a:rPr>
              <a:t>E por fim...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4869160"/>
            <a:ext cx="8229600" cy="1368152"/>
          </a:xfrm>
        </p:spPr>
        <p:txBody>
          <a:bodyPr/>
          <a:lstStyle/>
          <a:p>
            <a:pPr algn="ctr">
              <a:buNone/>
            </a:pPr>
            <a:endParaRPr lang="pt-BR" sz="2500" dirty="0">
              <a:hlinkClick r:id="rId3"/>
            </a:endParaRPr>
          </a:p>
          <a:p>
            <a:pPr algn="ctr">
              <a:buNone/>
            </a:pPr>
            <a:r>
              <a:rPr lang="pt-BR" sz="2500" dirty="0">
                <a:hlinkClick r:id="rId3"/>
              </a:rPr>
              <a:t>https://www.youtube.com/watch?v=D2ZG2ccuWUo</a:t>
            </a:r>
            <a:endParaRPr lang="pt-BR" sz="2500" dirty="0"/>
          </a:p>
          <a:p>
            <a:pPr>
              <a:buNone/>
            </a:pP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04347"/>
            <a:ext cx="3914775" cy="3581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C00000"/>
                </a:solidFill>
              </a:rPr>
              <a:t>O que fica para mim...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b="1" dirty="0"/>
              <a:t>Reflexões e perspectivas...</a:t>
            </a:r>
          </a:p>
        </p:txBody>
      </p:sp>
      <p:pic>
        <p:nvPicPr>
          <p:cNvPr id="4098" name="Picture 2" descr="http://1.bp.blogspot.com/_1LcDjUlik0g/R9FKobI0n3I/AAAAAAAAAAQ/Z-5XoMMJf08/S1600-R/mafaldasar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4" y="2924944"/>
            <a:ext cx="4968552" cy="2269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771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rgbClr val="C00000"/>
                </a:solidFill>
              </a:rPr>
              <a:t>Bibliografia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06896" y="1340768"/>
            <a:ext cx="7365504" cy="4536504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pt-BR" dirty="0"/>
              <a:t>DALLARI, Dalmo; KORCZAK,  </a:t>
            </a:r>
            <a:r>
              <a:rPr lang="pt-BR" dirty="0" err="1"/>
              <a:t>Januz</a:t>
            </a:r>
            <a:r>
              <a:rPr lang="pt-BR" dirty="0"/>
              <a:t>. </a:t>
            </a:r>
            <a:r>
              <a:rPr lang="pt-BR" i="1" dirty="0"/>
              <a:t>O direito da criança ao respeito. </a:t>
            </a:r>
            <a:r>
              <a:rPr lang="pt-BR" dirty="0"/>
              <a:t>São Paulo: </a:t>
            </a:r>
            <a:r>
              <a:rPr lang="pt-BR" dirty="0" err="1"/>
              <a:t>Summus</a:t>
            </a:r>
            <a:r>
              <a:rPr lang="pt-BR" dirty="0"/>
              <a:t>, 1986. 3ªed.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FREIRE. Paulo. </a:t>
            </a:r>
            <a:r>
              <a:rPr lang="pt-BR" i="1" dirty="0"/>
              <a:t>Pedagogia do Oprimido. </a:t>
            </a:r>
            <a:r>
              <a:rPr lang="pt-BR" dirty="0"/>
              <a:t>São Paulo: Paz e Terra, 2006, 43ªed.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IGREJA METODISTA. Plano para a vida e missão da Igreja Metodista.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COLÉGIO EPISCOPAL. </a:t>
            </a:r>
            <a:r>
              <a:rPr lang="pt-BR" i="1" dirty="0"/>
              <a:t>Pastoral da criança. </a:t>
            </a:r>
            <a:r>
              <a:rPr lang="pt-BR" dirty="0"/>
              <a:t>São Paulo: Igreja Metodista, 2002 </a:t>
            </a:r>
          </a:p>
          <a:p>
            <a:pPr marL="0" indent="0" algn="just">
              <a:buNone/>
            </a:pPr>
            <a:endParaRPr lang="pt-BR" sz="1600" dirty="0"/>
          </a:p>
          <a:p>
            <a:pPr marL="0" indent="0" algn="just">
              <a:buNone/>
            </a:pPr>
            <a:r>
              <a:rPr lang="pt-BR" dirty="0"/>
              <a:t>RENDERS, Helmut (org.)</a:t>
            </a:r>
            <a:r>
              <a:rPr lang="pt-BR" i="1" dirty="0"/>
              <a:t>. Vocação pastoral em debate. </a:t>
            </a:r>
            <a:r>
              <a:rPr lang="pt-BR" dirty="0"/>
              <a:t>São Bernardo do Campo/SP: 2005.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ROSA, Ronaldo Sathler. </a:t>
            </a:r>
            <a:r>
              <a:rPr lang="pt-BR" i="1" dirty="0"/>
              <a:t>Cuidado pastoral em tempos de insegurança – uma hermenêutica teológico pastoral. </a:t>
            </a:r>
            <a:r>
              <a:rPr lang="pt-BR" dirty="0"/>
              <a:t>São Paulo: ASTE, 2004.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1040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C00000"/>
                </a:solidFill>
              </a:rPr>
              <a:t>E por falar em pastoreio...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51920" y="1999381"/>
            <a:ext cx="4618856" cy="4525963"/>
          </a:xfrm>
        </p:spPr>
        <p:txBody>
          <a:bodyPr/>
          <a:lstStyle/>
          <a:p>
            <a:pPr algn="ctr">
              <a:buNone/>
            </a:pPr>
            <a:endParaRPr lang="pt-BR" dirty="0"/>
          </a:p>
          <a:p>
            <a:pPr algn="ctr">
              <a:buNone/>
            </a:pPr>
            <a:r>
              <a:rPr lang="pt-BR" dirty="0"/>
              <a:t>Nossos conceitos perpassam e alimentam as nossas experiências. </a:t>
            </a:r>
          </a:p>
        </p:txBody>
      </p:sp>
      <p:sp>
        <p:nvSpPr>
          <p:cNvPr id="4" name="AutoShape 2" descr="data:image/jpeg;base64,/9j/4AAQSkZJRgABAQAAAQABAAD/2wCEAAkGBhQSEBQUEhQVFRQUFhUUGBQVFxQXFxcUFBQWFRYXFxQXHCYeFxwjGRQVHy8gIycpLCwsFR8xNTAqNSYrLCkBCQoKDgwOGg8PGiwkHCQpKSwpLCwsLCwsLCksLCwpLCksLCwsLCwsLCwsKSksLCwsLCwsKSwpLCksKSwpLCksLP/AABEIALcBEwMBIgACEQEDEQH/xAAcAAABBQEBAQAAAAAAAAAAAAAAAQIDBAUGBwj/xABCEAABAwIDBQUGBAMHAwUAAAABAAIRAyEEEjEFBkFRYRMicYGRMqGxwdHwB0JS4RUWIxRicpKisvEkQ4Izg5PC0v/EABkBAQADAQEAAAAAAAAAAAAAAAACAwQBBf/EACoRAAICAgIBBAIABwEAAAAAAAABAhEDEiExQQQTIjJRYRRCUoGRwdEF/9oADAMBAAIRAxEAPwD1UIQlUCYIQlQAhCEAJUiVACVIgIBUqRCAVCRCAJSpEIBUJEIAQhCAAiVBjcSKdNzzoBf78YHmuR25+KOHw/asaC6tSOWCC2mXhxa7ve1Ayzp3pgHUgDtULhPw+/EGptCtUpuYyGU8/aMDmwcwaGua5zpzSYIv3DIXeQunBEhTgFwTvxRY2u6nUa1gDnN/OXNykAiqyO6fa0k20ggrh07tCiw2JbUYHsILTcEXBHMEWI6hSoAQhCAEJEIAQiUSgBCJQgGpUiEA5CSUsoAQhCAVCRKgBKkQgFQkQgFQhCAEIQgBCF57+JG+GLwVej2DXCllkkUxUD6jnQKZJ9kxpcG9kB6EElSoGgucQANSSAB4k2C+cN4t8quKrZ67iHtADQ3uNYQbtDQbcb6yeUBa9PbmKxzmtNR7mshrc/SwdkHtO5k3R8KzqVnoG9+91QsfSw1IOa4FrqrxmBBBBDKY1txJ8l5FiNm1KlaXBz3Q3hJIb3QTA72gEm9rrtN48W/D4dlJtR2Zzmhz4iBqQIHdHX6rg34t4qEgSAYaQTDeUdI4WUYttWTlFR4Oh3b2li8C+oaYcwVILh2bQCW2Fnti0kW6rv8ACb+4sMmpSpEWh5OT/STfyhcxuYHvc2Yv3TOhn59UzebAlj3D2oNidbXS3dHdVVm7V/FHEMfLqNKoybim4zHRxm/iFze+GLp7RxVOrhS6k/sprurw2mxrJAmAXOPeDe7M92BYxhV6BfHeI1MZgSD4a8tCocTh6rqYDSHAd7VtzJGZ3XvOF41KmVs9z3Px+HOGpUaOIZXNKm0Fze7mgCSGm4Fx4SJut5fLmD2nXoVQ9hcx7bgtsW8LHhrpxle/7vb2srYP+0OM5GOc8D2g5jczmgRqYsIm41lDh0coXg7/AMW8b23aB5AJtSLW9mGnQZMsmx9qZXs27m224vC067Rlzi7TfK5pIc2fEehCA0kIQuARBQhAIhKkQCIQlQAlSIQDkJEIBUIQgBKkQgFQhCAEISOeBqjdHVyKmuqDTim5p6DlxTJ73l9FW5/gmofkkzXhec/jDt6tRptpMZNOoGO7QiYc15cQD+UiKcEfqd0XoNR0X4xZef8A4o7TP9hyzPbEM4wA2HGRz0HmVDbknrweN4HCdq8uI8ANOS9L3YwTaTAYhxEjmANT6/FcvsfZ+Snm6+cfX6rqcFmy3PeOpF8oGgb9eZJXMs/BZihXI/efZ4r0gABn1Ek66X56z4gKDd/cItae1A0kXi97+/VbOEwV+X+4+fBbdHDZmwCQOPX6quGR9IsnBdlTY+yxT9nWAJ5jU208li7zYM1HEkQDcEk2OhA++K6PE0HMaC0CAZtrB69VWxFTuiYPFvE6E8r8LKzYjqeVYum+nUa9sS2bESDxynmDp5rGxVRzaj5ludznWIIMyYtHPpqvWMTuy2pcxIAJ6R5eFlzm3N2A7TiJ6i/vU1lXkqeF+Dl8Oa7mh3ZveBYPAc4GwmXDUxGt7LXpnsajc5qig9zDWZRdlNryOAIBMHlIsp9lYWpRa+mT3SNJtbryWVVqHtA10xdvl+X0n3rsZ2yMoao9bx+5GA2oxldjnthga11LK2GtblaC0tMgANtwygCAt7dXdhmAodjTc94Li8uflkuIAMBogCGi1/FcT+FW3hAoOMOY5zDMAZTLmf6pHn4L06VYVMVIhCHASJUiAEIQgGpZTUqAdKJSJUAJUiVAKEJEqAEqREoBUIlQYnEZRbX4dSuNpK2SSbdIdVrx4/eqqh95JvCSdfvgowfl8Qsc8jkzTGCSLYemip3j4BI3qmsb3nLqYobWqZZOsfBeYfiBtJtZ1Jo0DnOMAwQQB9+K9C2/iiyi8j9J5DW2vSZ8l41tPHdpWmBygTE2k3XV2drgu4DvWFh8ADx8YsF1OBw2k2Czdj7O7jbaQVuhsBUTlZoiqLLIWphdAsAVrq/QxtlHG6Z2Ss2XtBFxKzW7JaHl0AA8IT24xD8Yr3NFSi0UtpAga2toIHxusWrxJvy9PqtbFunVY2OfxhZ3O2XqPBmYyoBPKfjH7yFyu22SQQYMxPAaXW/izPh93WJtLj4LTiZRlXBRx20nBzSwCm6LuYXSSCdTJv1XpH4dfic1zKeGxNnghjKo0dMkNf8ApP8Ae0veOPljCTWYImbRzk39ytbl4qlT2hQOJEUxUhxj2To0kcg7LPmtiMLPplCVIhEEJEIBZSIQgGSlBSIlAOlKmhLKAVKmyhAPSpkoQD0JqJQDK9bKOvALPc/nqTcpa9bMSeHDw/dMcbeawZcmz/Rtxw1RKXapjXX9PiEhOv3wTWm/oqmyxItUyiibu5plEow77uVsX0VtdmVvLmex9MN9oDnFzz0OhtbxXmVbZQbiGgEmQ117kWIIkcJlehb/AFYswddzbOhrQfE38LZvVcJu5XfUNNteM7b/APjqJ5EfJdtoklwddRYGsVDH4wmQweZt6DipMSHOacuvJcptOriyQ1lN7cxgEiB/mOnoqYpyfBe+FZcrmu24Ic3pIPvUVLbtRhGYOg8Tf3rn9tV8Vg6gbUrNDiwVcrs8EEkZQQ2CbHWAtTdvbIxTCHgSLEfNW5Mcoq2iuGSMnSZ12Hx5IBlTOxXVZzGZYCr4tzzZlllZeaNXGLLxdZYlVtZhMEvPiUlDaDi4B7SPH70UtH2R3LlRixsVGaPELeeucxXHxJ9JV+NlWQqYDCzX0n8sRYmJN+FpVjHbGNfaJa85WA0g97QD3SGjucCYve8XW1unhXF4cwDtL910jMIk5HNBjWDYz0kr0jDbo4Z7mVn0Qandc7vOLc7QAO7ZpiBwFmiyu3pmfTg6ig6O7wGngplWp3+Pmpqb5V2OV8FM1THpEIVhWCEIQEaAkSodFQkShALKVIgIBUqRNe+COpj5o3QokhV8U60c9fBXssCVl1XSJ53+gVGWdKi3HG3ZVqOufvgkcbeaR51++CR2g8V59m2iZztUxhv6InXzTKZufEfNGwW6XzHzTMNq7xCKHz+qML+bxHyVsfBB+TH3+oF2Cqho0yO8gSD/ALlwuy9l9niDWF2VMzWnUEAAzPn8V6pj8N2jajP1MLb8yDB9VwldtVmVjqT6YGvdOSeEOAyn1U3wzsOi9gKwBWuzK4XE+H7rnMNVE3Wxh9ptYqU6Zc42ijtvchmLcC9pcQMrXHM1zWzMAh1xfiCn7E/DShhgcpdmcQSS6dJ0sOalxW9wBDWRJ48B1Whs/bdAz/1DXOHtAm/oNFoWRS4ZS8bXKKOP2EWCRdcptWjXJDKTSC45S8iQ0czy1hegY7GNcP6ZzHksww8cne/qqJKKlfgsWzieS75YV+BrimytXe8NY9ziIYcwk5TM9LjzVvd7af8AaGltQd4DUCPX3LqNsbudq7NmM5csyR3ZnLI1FzbgqeF3bbQvTMTqOHkrcuSEo8KmV48c4vl2h7KNoOoWFXwDqtbs2C7jGhMel+a38+WSeAJ9FQ2Bj3jGMY14L31Gg0w1p7pOUy6JFiTrbVVQfknNGpuzsOrhalPOW9o57x2QLi9jAHQ4uBywS0cLSIOoXpjLQOX3CY5jZsBbTh92TRVvy1+Knt5KqLtA38k5xh3Q2Khw7r+SlcJsroy4spkuSdIpMEQ6eYKfimRBWpStWjO1XBBKEiF0UNCEgSocBKkhLCHRUiEIBVHUPeb5/IJ4UTj/AFG+B+KjPolHstY18Uz5n0Cy3O7o8FobTP8ASPRvxWYT3Qsmd8mjCuCvUd9+SaHd3zKa65I8Pgla2wWG+TWSudr4lW8Bs8uudJ9Y+STAYPO647oJJHPotQOIfxW3Bg2+TM2TJXxiRjCNFo05EgjxBUY2bl9kyDziVfe4SJ106z0KZXxDWTL2tnnHwWtwg+1RRvJlN9LvKjt3L2TqZMF0QPBwMkeSl2hvI1oIp993OCGg+eq5arii5xc4knmqJqMeuS2EZPsYdgMP5neNh8lSxe7lQg9m+T+l4ifBw+i3qGK7oBBI6cFTxOIrCpNMZ2cWggOB8CbqmUI1ZqjKV0czs7Znec2qCHaOnUeCfX3FpOIqUnllQaOmfI8SFo7U2u3OO0p96MuSo28EicpIkeIWa+jiqID2FlZhALYOV0G41sf2UFx0dlNL7OjOx+Fx1F4y1Q0Di1uafEESPJbmzdpF13G5A4RJ4m9/VZOH3jc52WoC1w1a4QR9Qr1bEB0OHKFVNk4OzQrYqyycRi0tasYVKlL35WgkmwAEk9AOarjyTfBk7yY9zGtYyc1Q3I4NF9eEkf6Sui/DTYkvfjKg9ruUp6We8eVv/J3JVtjbsOxdeK7KjaYOZ5hzLD2aYJHHT1K9FcxrGhrAGtaA1rRYACIAWlyqNIzPmRKKt0hddMplPqD4hQ8DyXMOblTh3zVSg6/3zU7T81fHozyXJY2W7vu6k/AK1jTp4/VUtl+0f8X/ANQrmNFh4j4rVj+pRP7EEoQhWlY1pQkBSodFlCESuAVCRLKARRsbNXwA+KkRhm98lRmSiJtf/wBN3kPeFRZTsPvgVe2xdniR7rqlUxLKYGY34NFyfoOp96yZVtOjTjdRI2YaXOidR8Fb/hhyyYHQkBZh2q4+z3R0183f8JmedTJ63UI44rssezNrC4tlOSX+QufokxO3G/lYXHm63uGqyMwTKmJAV6yuKpEPZjJ2+S1iMdUfqYHJtgqdSgOKgdj1Wq47qqnO+y5Y66ExtUNI6hZtXFclX2xirAjgb+dvoqWdyqnkLYwLn8bNOzpg2lV2Yys2oXMa+qw3lkOcOhZr5gJG0CRBkqvVf2NzUDPFwH/Cgsi6JONElfb7ajw2pJ4ZHgtI65XCbc1ebh2OhtMm8w1zuJuACepgLAOJc8/1P6rDfvQ5sc2nh4gp2Aw7nP7rnBgLcsm7TMkZtSLCCUnKNcsqnBSVMdt/BVAWSCH5rE3kAXg+HDqpsJOVddtbFNfRqZgIDS4E6gicvvgea4l+KAGoA9yzxmsi+PJD03EXZLiaydsDbVKjVLnXMFoiO6TqfGLeZXMY3eEPdkpGebv/AM8/FS7H2SXvB4Lbjw6/Y7lzXxE9YwG1WvMg6xqpqtfX70IWZsvAhrNSLROhE2kLRZs0n85PVzfmPmuzw/0kIZF/MS0al1M6oqbqbmG4j4HwKc6p8Fn2rstpN2aWHN/vmrLHW8lRwzvgrWexWiL4KZLksbJdd3R3yC0Mdp6fELJ2Ibv/AMQ+AWniXyPJasT+BlyfYhQklCvKxkpwKjlKCgHyiUkpQUAqWU0JVwCopTbr8ErGT4J9XENYJP7+Srm15JxRk7ybR7JrR+YzHnx++a5huKLjJMk6qHefahqYg8mjL56n5eiosxELJKVuzfjhSNhmJUhxayBiUhxXVVbF2prOxyqYjHqg/EKlXxKg5k1EtVtoHmq1XaMcb6R9FUptfVnILN1cbNHi7n0EnotndrZre0LnnO60cgNTHjz6KjJk1ITyKK4MuvSrPaSKZjmfolobZoUqf/Ums140FNjXipbgZGQ2/MYvPh6Diq7ckAADovMN9qAeIbGaZBNgCDxHG0iOZ6JGcfcjFu7MTzzfPRWxG8dSrTIaQxp4M1HQu1n0WdgsVh6YLatKq+TM067aduQY6m4ehCbS2I7E1XVMnZybU2ezmPI/pnhb5KfHbrmmQJOYibwR4W0Wr4Rb5KJTlLs1tjbSwQaW06eMIBPdc6h3Sb5Qcl1qUNo4WQB/aGE6Ne2mQTyDgQFlbHoBpGVogcPHj1K6MlrgSWNc1veII7stuJ8/NYprHkbbObNGTtduLe0gUnCm2DLQ54NpBLwIPCw08VxG1tmVamr3Hk06eQC9V2Pi3sOV9mk2uNHfkeBaxsCJ4X5pitm0nYttQgRle57LNY57cuUuGg1JPPKOZnV6bNjgkkkjrm+jzfdPdWq7M59N+WwDspykkk2doeGi9C2PsTJFlt4HaVOq0kQe85oI/u8v2Vilhz+Z0CdOnirX6p7dcENq4JcPQIAhpceTdefgPFXW1Xgx2J/zMn/cq/cAiT6lY+0MQ2hNSHuEgQHm0+Jtf4rTj9VhclGfb/f/AA4sfuS+zX9l/s6aQe6Wlrj+Vw18ODvJVcVsnXK4AxodIn1HvWNR33YG2DrEWJDvKZlp63HxW/s7arcVYA2vJGnQ+Uq+eLFMRlkxNp/5K2HYWug8pUrzY/fFT40jtLciPfYqpWNisWSGjo2Qk5JNk2waneqDq3/atR7pHquc2PictZw/Vb0AK6HtLK3C7jRXlXyGykTRU6hC1WUUIlSASpWsCXQSI5TgnueAJMADnoq9PFF57ohv6iLk9By6qDyJElBsnSAGRaycxnNzj4QPkpYHMrm1oa0K50C11z9RtRzy5zH627rtOHBbwb1P35JwMcT6BU5MfucFsJ6HjG16rmYmqHSDncYNtT9EUcSuj/EzZIBGJabwBUGhtZrx5WPgDzXB0tqM4OHqFROLRsxzTR0ArpprrCfttg1cPVZ+L3tY3Qz4KtY5y6RY8kY9s6etjQFQxWLDTFQlpLczW8SDxd+kQCeZXIv28+oZ0ANgDy581YoUHVXlzi8l5kknVWezrzIp/iLfHRvnekdn2QORoBhx0k6kAcbwPVPwG9Tw/O1wcGxnBbByzqOZSYHYNPUsY4/33n4Bqbjmtpezh6B6jvfEBR9vHVUV7O7dHQ4zfAuEUwDYd6Tx6fusOq9zg4kmT3ibXjQaWgybc+izcPjBOgZ/dFgPAclcx20Bk8QsixKEnqiibs6fZdINpsMXAB9wPxKjxxLnA6wZgxqfhYKDZe0QaTD+po9RYg+Gidi9otpsc88BP0A8VVObb1RXqVNjPa6uaU3aTPPICbj0hdicHTc4OOZkEd1roY5rbhrm8RN+fVee7jd7GlxMue1/vc1x9wK9YwWCblzE/BWU4ZNY/gS4Rz+06ABllw60TodE3aFJ2Rjm1XAPBY5kNcxz26+0DrZam0cO1zHQAXtuySYJGgMEWKZgdlvLSHvL5IJBgMBBtlYLN49VVFQTbiuyGzJMDgWgBpItHdptaxgI5AeavVMAMtiqB/punQjX75qR+0ibNR+oxKLU1yRptlWCDBWBvltxlJtOibuq1Gy3kxpzEnlJyiOU+e3U75AIcQXBsMJa4l1oBBHX0SYjcGhVc6r2D2lhD2U3GJcYzRJvZo1i5VXoPTRm/dvhPo2Y0qtnHbV2g1rW9ndxdTAibZnAR6StbZ21qmFrHIQzM3I7Oe7JEgnkQtxm41MvzU6bqJphjmZyHA1GmxiSdJnxXQbJ3f7wq18jqo0sSG9ZOp68NF70W7VF05Roydj7XpQZcaj3XdVdIaP8M3P34LQrPkGL2PouiFEdP8v7p2Xr7v3VmRPIZYyabb5ODqh2YkAyCDYHgGrq8G4uaPAag8R1WiB/ePoERzJ9AoQxavslPJt4KL2X09yFdgcz7kKzUhZFlUdeplGhJOgHPqeCqUtpAqyMSOaWn0OiFmFc4zVvyaPZH1Kt5OiaKo5pwqDmiikG2wDU6E0VBzUgUqODYSx1+CdlKIKULKWNpZrE26hp+Sy6m7WHcZfRoO8aNL45ZW4+lKb2B6quUHdk1Lgwv5NwXHC0P/jZ9EfybguGGoj/ANtv0W52J6pvYnn7kpizIG62FGlFg8Gj6J/8v0B/2x6fstTsilyFR1/Q2ZmDYFH9A9E127tH9A9FrBqaQmiO7MxKu6mHd7VFh8Wg/FMG52GGlCmP/ELdypPNR0Q2MB+4+Gd/2yJ/S97R6B0Jo3EwsyaZdGmd9RwHkTC6JCj7cbujlnO4jZNOiJp02tItIHA/YUdOtDdVv4nCCoCC5wB/SYWd/KtOI7SrH+Jvxyrz/UelySybQ/AdPswnYsueNbyOPL79VcpYsjSfKy0KW67KcmmXSeL3uPu09ypHdzESb0ekOeLf5Fin6PPCnHn8nHGJVrERLjAAknkBqVzNDe5uhb6H04Lqa259ep3alSmKZ1awvzEciS0WVjC/h9hmQe9PMPcPgrMP/nuvmuRSKG7eI7SoKjwQG+wwAkSfzOdETyC7JtaefoocLs5tOAJ8yT8VdDl7Hp8Sxw1R1saL/wDCla1GcozlakkRJEqYHnkjtCu8ER4Q5M7QoNVd4OULlQkzoXQeU4feA81pM3hJ4oQs3RoJm7xmEO3jPVCFGzqJMPvOeK0aW8dkIXU2g0hTvIm/zNzPuSoXHJhRQ9m8qmG8ca8UITeQ0QN3n+4Knp7elKhdWSRxwQ/+YAPspTvKEiE92Q9uJI3bs9E/+ND7CRCnuyOqFdtxvH4fslG22fY/ZCE3Y0QO22xJ/G28vd+yELu7GiAbcZy9yDttvL3IQubsaIQ7cbyHok/j7OXuQhPcZ1QQfx9vJA283mUqE3Y0Qw7e5X8kwbzN4z6IQuPJJHVBCu3hb9gqrU3mHD4IQovJIKCI3bz+KQb0IQue5IlpEjq7z3A4/JQVN5/FCEcmNUQneY8PgfqkQhNmKR//2Q=="/>
          <p:cNvSpPr>
            <a:spLocks noChangeAspect="1" noChangeArrowheads="1"/>
          </p:cNvSpPr>
          <p:nvPr/>
        </p:nvSpPr>
        <p:spPr bwMode="auto">
          <a:xfrm>
            <a:off x="155575" y="-1790700"/>
            <a:ext cx="5619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data:image/jpeg;base64,/9j/4AAQSkZJRgABAQAAAQABAAD/2wCEAAkGBhQSEBQUEhQVFRQUFhUUGBQVFxQXFxcUFBQWFRYXFxQXHCYeFxwjGRQVHy8gIycpLCwsFR8xNTAqNSYrLCkBCQoKDgwOGg8PGiwkHCQpKSwpLCwsLCwsLCksLCwpLCksLCwsLCwsLCwsKSksLCwsLCwsKSwpLCksKSwpLCksLP/AABEIALcBEwMBIgACEQEDEQH/xAAcAAABBQEBAQAAAAAAAAAAAAAAAQIDBAUGBwj/xABCEAABAwIDBQUGBAMHAwUAAAABAAIRAyEEEjEFBkFRYRMicYGRMqGxwdHwB0JS4RUWIxRicpKisvEkQ4Izg5PC0v/EABkBAQADAQEAAAAAAAAAAAAAAAACAwQBBf/EACoRAAICAgIBBAIABwEAAAAAAAABAhEDEiExQQQTIjJRYRRCUoGRwdEF/9oADAMBAAIRAxEAPwD1UIQlUCYIQlQAhCEAJUiVACVIgIBUqRCAVCRCAJSpEIBUJEIAQhCAAiVBjcSKdNzzoBf78YHmuR25+KOHw/asaC6tSOWCC2mXhxa7ve1Ayzp3pgHUgDtULhPw+/EGptCtUpuYyGU8/aMDmwcwaGua5zpzSYIv3DIXeQunBEhTgFwTvxRY2u6nUa1gDnN/OXNykAiqyO6fa0k20ggrh07tCiw2JbUYHsILTcEXBHMEWI6hSoAQhCAEJEIAQiUSgBCJQgGpUiEA5CSUsoAQhCAVCRKgBKkQgFQkQgFQhCAEIQgBCF57+JG+GLwVej2DXCllkkUxUD6jnQKZJ9kxpcG9kB6EElSoGgucQANSSAB4k2C+cN4t8quKrZ67iHtADQ3uNYQbtDQbcb6yeUBa9PbmKxzmtNR7mshrc/SwdkHtO5k3R8KzqVnoG9+91QsfSw1IOa4FrqrxmBBBBDKY1txJ8l5FiNm1KlaXBz3Q3hJIb3QTA72gEm9rrtN48W/D4dlJtR2Zzmhz4iBqQIHdHX6rg34t4qEgSAYaQTDeUdI4WUYttWTlFR4Oh3b2li8C+oaYcwVILh2bQCW2Fnti0kW6rv8ACb+4sMmpSpEWh5OT/STfyhcxuYHvc2Yv3TOhn59UzebAlj3D2oNidbXS3dHdVVm7V/FHEMfLqNKoybim4zHRxm/iFze+GLp7RxVOrhS6k/sprurw2mxrJAmAXOPeDe7M92BYxhV6BfHeI1MZgSD4a8tCocTh6rqYDSHAd7VtzJGZ3XvOF41KmVs9z3Px+HOGpUaOIZXNKm0Fze7mgCSGm4Fx4SJut5fLmD2nXoVQ9hcx7bgtsW8LHhrpxle/7vb2srYP+0OM5GOc8D2g5jczmgRqYsIm41lDh0coXg7/AMW8b23aB5AJtSLW9mGnQZMsmx9qZXs27m224vC067Rlzi7TfK5pIc2fEehCA0kIQuARBQhAIhKkQCIQlQAlSIQDkJEIBUIQgBKkQgFQhCAEISOeBqjdHVyKmuqDTim5p6DlxTJ73l9FW5/gmofkkzXhec/jDt6tRptpMZNOoGO7QiYc15cQD+UiKcEfqd0XoNR0X4xZef8A4o7TP9hyzPbEM4wA2HGRz0HmVDbknrweN4HCdq8uI8ANOS9L3YwTaTAYhxEjmANT6/FcvsfZ+Snm6+cfX6rqcFmy3PeOpF8oGgb9eZJXMs/BZihXI/efZ4r0gABn1Ek66X56z4gKDd/cItae1A0kXi97+/VbOEwV+X+4+fBbdHDZmwCQOPX6quGR9IsnBdlTY+yxT9nWAJ5jU208li7zYM1HEkQDcEk2OhA++K6PE0HMaC0CAZtrB69VWxFTuiYPFvE6E8r8LKzYjqeVYum+nUa9sS2bESDxynmDp5rGxVRzaj5ludznWIIMyYtHPpqvWMTuy2pcxIAJ6R5eFlzm3N2A7TiJ6i/vU1lXkqeF+Dl8Oa7mh3ZveBYPAc4GwmXDUxGt7LXpnsajc5qig9zDWZRdlNryOAIBMHlIsp9lYWpRa+mT3SNJtbryWVVqHtA10xdvl+X0n3rsZ2yMoao9bx+5GA2oxldjnthga11LK2GtblaC0tMgANtwygCAt7dXdhmAodjTc94Li8uflkuIAMBogCGi1/FcT+FW3hAoOMOY5zDMAZTLmf6pHn4L06VYVMVIhCHASJUiAEIQgGpZTUqAdKJSJUAJUiVAKEJEqAEqREoBUIlQYnEZRbX4dSuNpK2SSbdIdVrx4/eqqh95JvCSdfvgowfl8Qsc8jkzTGCSLYemip3j4BI3qmsb3nLqYobWqZZOsfBeYfiBtJtZ1Jo0DnOMAwQQB9+K9C2/iiyi8j9J5DW2vSZ8l41tPHdpWmBygTE2k3XV2drgu4DvWFh8ADx8YsF1OBw2k2Czdj7O7jbaQVuhsBUTlZoiqLLIWphdAsAVrq/QxtlHG6Z2Ss2XtBFxKzW7JaHl0AA8IT24xD8Yr3NFSi0UtpAga2toIHxusWrxJvy9PqtbFunVY2OfxhZ3O2XqPBmYyoBPKfjH7yFyu22SQQYMxPAaXW/izPh93WJtLj4LTiZRlXBRx20nBzSwCm6LuYXSSCdTJv1XpH4dfic1zKeGxNnghjKo0dMkNf8ApP8Ae0veOPljCTWYImbRzk39ytbl4qlT2hQOJEUxUhxj2To0kcg7LPmtiMLPplCVIhEEJEIBZSIQgGSlBSIlAOlKmhLKAVKmyhAPSpkoQD0JqJQDK9bKOvALPc/nqTcpa9bMSeHDw/dMcbeawZcmz/Rtxw1RKXapjXX9PiEhOv3wTWm/oqmyxItUyiibu5plEow77uVsX0VtdmVvLmex9MN9oDnFzz0OhtbxXmVbZQbiGgEmQ117kWIIkcJlehb/AFYswddzbOhrQfE38LZvVcJu5XfUNNteM7b/APjqJ5EfJdtoklwddRYGsVDH4wmQweZt6DipMSHOacuvJcptOriyQ1lN7cxgEiB/mOnoqYpyfBe+FZcrmu24Ic3pIPvUVLbtRhGYOg8Tf3rn9tV8Vg6gbUrNDiwVcrs8EEkZQQ2CbHWAtTdvbIxTCHgSLEfNW5Mcoq2iuGSMnSZ12Hx5IBlTOxXVZzGZYCr4tzzZlllZeaNXGLLxdZYlVtZhMEvPiUlDaDi4B7SPH70UtH2R3LlRixsVGaPELeeucxXHxJ9JV+NlWQqYDCzX0n8sRYmJN+FpVjHbGNfaJa85WA0g97QD3SGjucCYve8XW1unhXF4cwDtL910jMIk5HNBjWDYz0kr0jDbo4Z7mVn0Qandc7vOLc7QAO7ZpiBwFmiyu3pmfTg6ig6O7wGngplWp3+Pmpqb5V2OV8FM1THpEIVhWCEIQEaAkSodFQkShALKVIgIBUqRNe+COpj5o3QokhV8U60c9fBXssCVl1XSJ53+gVGWdKi3HG3ZVqOufvgkcbeaR51++CR2g8V59m2iZztUxhv6InXzTKZufEfNGwW6XzHzTMNq7xCKHz+qML+bxHyVsfBB+TH3+oF2Cqho0yO8gSD/ALlwuy9l9niDWF2VMzWnUEAAzPn8V6pj8N2jajP1MLb8yDB9VwldtVmVjqT6YGvdOSeEOAyn1U3wzsOi9gKwBWuzK4XE+H7rnMNVE3Wxh9ptYqU6Zc42ijtvchmLcC9pcQMrXHM1zWzMAh1xfiCn7E/DShhgcpdmcQSS6dJ0sOalxW9wBDWRJ48B1Whs/bdAz/1DXOHtAm/oNFoWRS4ZS8bXKKOP2EWCRdcptWjXJDKTSC45S8iQ0czy1hegY7GNcP6ZzHksww8cne/qqJKKlfgsWzieS75YV+BrimytXe8NY9ziIYcwk5TM9LjzVvd7af8AaGltQd4DUCPX3LqNsbudq7NmM5csyR3ZnLI1FzbgqeF3bbQvTMTqOHkrcuSEo8KmV48c4vl2h7KNoOoWFXwDqtbs2C7jGhMel+a38+WSeAJ9FQ2Bj3jGMY14L31Gg0w1p7pOUy6JFiTrbVVQfknNGpuzsOrhalPOW9o57x2QLi9jAHQ4uBywS0cLSIOoXpjLQOX3CY5jZsBbTh92TRVvy1+Knt5KqLtA38k5xh3Q2Khw7r+SlcJsroy4spkuSdIpMEQ6eYKfimRBWpStWjO1XBBKEiF0UNCEgSocBKkhLCHRUiEIBVHUPeb5/IJ4UTj/AFG+B+KjPolHstY18Uz5n0Cy3O7o8FobTP8ASPRvxWYT3Qsmd8mjCuCvUd9+SaHd3zKa65I8Pgla2wWG+TWSudr4lW8Bs8uudJ9Y+STAYPO647oJJHPotQOIfxW3Bg2+TM2TJXxiRjCNFo05EgjxBUY2bl9kyDziVfe4SJ106z0KZXxDWTL2tnnHwWtwg+1RRvJlN9LvKjt3L2TqZMF0QPBwMkeSl2hvI1oIp993OCGg+eq5arii5xc4knmqJqMeuS2EZPsYdgMP5neNh8lSxe7lQg9m+T+l4ifBw+i3qGK7oBBI6cFTxOIrCpNMZ2cWggOB8CbqmUI1ZqjKV0czs7Znec2qCHaOnUeCfX3FpOIqUnllQaOmfI8SFo7U2u3OO0p96MuSo28EicpIkeIWa+jiqID2FlZhALYOV0G41sf2UFx0dlNL7OjOx+Fx1F4y1Q0Di1uafEESPJbmzdpF13G5A4RJ4m9/VZOH3jc52WoC1w1a4QR9Qr1bEB0OHKFVNk4OzQrYqyycRi0tasYVKlL35WgkmwAEk9AOarjyTfBk7yY9zGtYyc1Q3I4NF9eEkf6Sui/DTYkvfjKg9ruUp6We8eVv/J3JVtjbsOxdeK7KjaYOZ5hzLD2aYJHHT1K9FcxrGhrAGtaA1rRYACIAWlyqNIzPmRKKt0hddMplPqD4hQ8DyXMOblTh3zVSg6/3zU7T81fHozyXJY2W7vu6k/AK1jTp4/VUtl+0f8X/ANQrmNFh4j4rVj+pRP7EEoQhWlY1pQkBSodFlCESuAVCRLKARRsbNXwA+KkRhm98lRmSiJtf/wBN3kPeFRZTsPvgVe2xdniR7rqlUxLKYGY34NFyfoOp96yZVtOjTjdRI2YaXOidR8Fb/hhyyYHQkBZh2q4+z3R0183f8JmedTJ63UI44rssezNrC4tlOSX+QufokxO3G/lYXHm63uGqyMwTKmJAV6yuKpEPZjJ2+S1iMdUfqYHJtgqdSgOKgdj1Wq47qqnO+y5Y66ExtUNI6hZtXFclX2xirAjgb+dvoqWdyqnkLYwLn8bNOzpg2lV2Yys2oXMa+qw3lkOcOhZr5gJG0CRBkqvVf2NzUDPFwH/Cgsi6JONElfb7ajw2pJ4ZHgtI65XCbc1ebh2OhtMm8w1zuJuACepgLAOJc8/1P6rDfvQ5sc2nh4gp2Aw7nP7rnBgLcsm7TMkZtSLCCUnKNcsqnBSVMdt/BVAWSCH5rE3kAXg+HDqpsJOVddtbFNfRqZgIDS4E6gicvvgea4l+KAGoA9yzxmsi+PJD03EXZLiaydsDbVKjVLnXMFoiO6TqfGLeZXMY3eEPdkpGebv/AM8/FS7H2SXvB4Lbjw6/Y7lzXxE9YwG1WvMg6xqpqtfX70IWZsvAhrNSLROhE2kLRZs0n85PVzfmPmuzw/0kIZF/MS0al1M6oqbqbmG4j4HwKc6p8Fn2rstpN2aWHN/vmrLHW8lRwzvgrWexWiL4KZLksbJdd3R3yC0Mdp6fELJ2Ibv/AMQ+AWniXyPJasT+BlyfYhQklCvKxkpwKjlKCgHyiUkpQUAqWU0JVwCopTbr8ErGT4J9XENYJP7+Srm15JxRk7ybR7JrR+YzHnx++a5huKLjJMk6qHefahqYg8mjL56n5eiosxELJKVuzfjhSNhmJUhxayBiUhxXVVbF2prOxyqYjHqg/EKlXxKg5k1EtVtoHmq1XaMcb6R9FUptfVnILN1cbNHi7n0EnotndrZre0LnnO60cgNTHjz6KjJk1ITyKK4MuvSrPaSKZjmfolobZoUqf/Ums140FNjXipbgZGQ2/MYvPh6Diq7ckAADovMN9qAeIbGaZBNgCDxHG0iOZ6JGcfcjFu7MTzzfPRWxG8dSrTIaQxp4M1HQu1n0WdgsVh6YLatKq+TM067aduQY6m4ehCbS2I7E1XVMnZybU2ezmPI/pnhb5KfHbrmmQJOYibwR4W0Wr4Rb5KJTlLs1tjbSwQaW06eMIBPdc6h3Sb5Qcl1qUNo4WQB/aGE6Ne2mQTyDgQFlbHoBpGVogcPHj1K6MlrgSWNc1veII7stuJ8/NYprHkbbObNGTtduLe0gUnCm2DLQ54NpBLwIPCw08VxG1tmVamr3Hk06eQC9V2Pi3sOV9mk2uNHfkeBaxsCJ4X5pitm0nYttQgRle57LNY57cuUuGg1JPPKOZnV6bNjgkkkjrm+jzfdPdWq7M59N+WwDspykkk2doeGi9C2PsTJFlt4HaVOq0kQe85oI/u8v2Vilhz+Z0CdOnirX6p7dcENq4JcPQIAhpceTdefgPFXW1Xgx2J/zMn/cq/cAiT6lY+0MQ2hNSHuEgQHm0+Jtf4rTj9VhclGfb/f/AA4sfuS+zX9l/s6aQe6Wlrj+Vw18ODvJVcVsnXK4AxodIn1HvWNR33YG2DrEWJDvKZlp63HxW/s7arcVYA2vJGnQ+Uq+eLFMRlkxNp/5K2HYWug8pUrzY/fFT40jtLciPfYqpWNisWSGjo2Qk5JNk2waneqDq3/atR7pHquc2PictZw/Vb0AK6HtLK3C7jRXlXyGykTRU6hC1WUUIlSASpWsCXQSI5TgnueAJMADnoq9PFF57ohv6iLk9By6qDyJElBsnSAGRaycxnNzj4QPkpYHMrm1oa0K50C11z9RtRzy5zH627rtOHBbwb1P35JwMcT6BU5MfucFsJ6HjG16rmYmqHSDncYNtT9EUcSuj/EzZIBGJabwBUGhtZrx5WPgDzXB0tqM4OHqFROLRsxzTR0ArpprrCfttg1cPVZ+L3tY3Qz4KtY5y6RY8kY9s6etjQFQxWLDTFQlpLczW8SDxd+kQCeZXIv28+oZ0ANgDy581YoUHVXlzi8l5kknVWezrzIp/iLfHRvnekdn2QORoBhx0k6kAcbwPVPwG9Tw/O1wcGxnBbByzqOZSYHYNPUsY4/33n4Bqbjmtpezh6B6jvfEBR9vHVUV7O7dHQ4zfAuEUwDYd6Tx6fusOq9zg4kmT3ibXjQaWgybc+izcPjBOgZ/dFgPAclcx20Bk8QsixKEnqiibs6fZdINpsMXAB9wPxKjxxLnA6wZgxqfhYKDZe0QaTD+po9RYg+Gidi9otpsc88BP0A8VVObb1RXqVNjPa6uaU3aTPPICbj0hdicHTc4OOZkEd1roY5rbhrm8RN+fVee7jd7GlxMue1/vc1x9wK9YwWCblzE/BWU4ZNY/gS4Rz+06ABllw60TodE3aFJ2Rjm1XAPBY5kNcxz26+0DrZam0cO1zHQAXtuySYJGgMEWKZgdlvLSHvL5IJBgMBBtlYLN49VVFQTbiuyGzJMDgWgBpItHdptaxgI5AeavVMAMtiqB/punQjX75qR+0ibNR+oxKLU1yRptlWCDBWBvltxlJtOibuq1Gy3kxpzEnlJyiOU+e3U75AIcQXBsMJa4l1oBBHX0SYjcGhVc6r2D2lhD2U3GJcYzRJvZo1i5VXoPTRm/dvhPo2Y0qtnHbV2g1rW9ndxdTAibZnAR6StbZ21qmFrHIQzM3I7Oe7JEgnkQtxm41MvzU6bqJphjmZyHA1GmxiSdJnxXQbJ3f7wq18jqo0sSG9ZOp68NF70W7VF05Roydj7XpQZcaj3XdVdIaP8M3P34LQrPkGL2PouiFEdP8v7p2Xr7v3VmRPIZYyabb5ODqh2YkAyCDYHgGrq8G4uaPAag8R1WiB/ePoERzJ9AoQxavslPJt4KL2X09yFdgcz7kKzUhZFlUdeplGhJOgHPqeCqUtpAqyMSOaWn0OiFmFc4zVvyaPZH1Kt5OiaKo5pwqDmiikG2wDU6E0VBzUgUqODYSx1+CdlKIKULKWNpZrE26hp+Sy6m7WHcZfRoO8aNL45ZW4+lKb2B6quUHdk1Lgwv5NwXHC0P/jZ9EfybguGGoj/ANtv0W52J6pvYnn7kpizIG62FGlFg8Gj6J/8v0B/2x6fstTsilyFR1/Q2ZmDYFH9A9E127tH9A9FrBqaQmiO7MxKu6mHd7VFh8Wg/FMG52GGlCmP/ELdypPNR0Q2MB+4+Gd/2yJ/S97R6B0Jo3EwsyaZdGmd9RwHkTC6JCj7cbujlnO4jZNOiJp02tItIHA/YUdOtDdVv4nCCoCC5wB/SYWd/KtOI7SrH+Jvxyrz/UelySybQ/AdPswnYsueNbyOPL79VcpYsjSfKy0KW67KcmmXSeL3uPu09ypHdzESb0ekOeLf5Fin6PPCnHn8nHGJVrERLjAAknkBqVzNDe5uhb6H04Lqa259ep3alSmKZ1awvzEciS0WVjC/h9hmQe9PMPcPgrMP/nuvmuRSKG7eI7SoKjwQG+wwAkSfzOdETyC7JtaefoocLs5tOAJ8yT8VdDl7Hp8Sxw1R1saL/wDCla1GcozlakkRJEqYHnkjtCu8ER4Q5M7QoNVd4OULlQkzoXQeU4feA81pM3hJ4oQs3RoJm7xmEO3jPVCFGzqJMPvOeK0aW8dkIXU2g0hTvIm/zNzPuSoXHJhRQ9m8qmG8ca8UITeQ0QN3n+4Knp7elKhdWSRxwQ/+YAPspTvKEiE92Q9uJI3bs9E/+ND7CRCnuyOqFdtxvH4fslG22fY/ZCE3Y0QO22xJ/G28vd+yELu7GiAbcZy9yDttvL3IQubsaIQ7cbyHok/j7OXuQhPcZ1QQfx9vJA283mUqE3Y0Qw7e5X8kwbzN4z6IQuPJJHVBCu3hb9gqrU3mHD4IQovJIKCI3bz+KQb0IQue5IlpEjq7z3A4/JQVN5/FCEcmNUQneY8PgfqkQhNmKR//2Q=="/>
          <p:cNvSpPr>
            <a:spLocks noChangeAspect="1" noChangeArrowheads="1"/>
          </p:cNvSpPr>
          <p:nvPr/>
        </p:nvSpPr>
        <p:spPr bwMode="auto">
          <a:xfrm>
            <a:off x="307975" y="-1638300"/>
            <a:ext cx="5619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126" name="Picture 6" descr="Comida infantil em sachês, sucesso nos EUA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29" y="1952625"/>
            <a:ext cx="3809536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C00000"/>
                </a:solidFill>
              </a:rPr>
              <a:t>E por falar em pastoreio...</a:t>
            </a:r>
          </a:p>
        </p:txBody>
      </p:sp>
      <p:pic>
        <p:nvPicPr>
          <p:cNvPr id="1026" name="Picture 2" descr="http://escoladominicalcs.files.wordpress.com/2012/10/082358ovelha_perdi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2828515" cy="1853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chrisduran.com.br/blog/wp-content/uploads/2010/07/pastor-e-ovelh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212976"/>
            <a:ext cx="2823843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http://4.bp.blogspot.com/_GP4DjQJIzAQ/Swb4-ti9CZI/AAAAAAAABAQ/oh-ag4sdPMo/s1600/pastorzinho+mentiros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124744"/>
            <a:ext cx="2152436" cy="2399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revtriana.files.wordpress.com/2011/12/emaus04_thumb1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340768"/>
            <a:ext cx="2813336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http://1.bp.blogspot.com/-Kk8pfZB5W-s/UoH-I5KrLEI/AAAAAAAABSo/QNrWO1644Rc/s1600/Lc17_11-19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32389" y="3356992"/>
            <a:ext cx="2505075" cy="1895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imagodei.com.br/arquivos/jesus-chil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484" y="3501008"/>
            <a:ext cx="1653033" cy="223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C00000"/>
                </a:solidFill>
              </a:rPr>
              <a:t>E por falar em pastoreio...</a:t>
            </a:r>
          </a:p>
        </p:txBody>
      </p:sp>
      <p:pic>
        <p:nvPicPr>
          <p:cNvPr id="22530" name="Picture 2" descr="https://encrypted-tbn0.gstatic.com/images?q=tbn:ANd9GcSoTx3HNsoZx2BWm7cjX-AhxmsLc1_gRnwmmy1RND4rIgJxJBv6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257171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https://encrypted-tbn0.gstatic.com/images?q=tbn:ANd9GcQHTZrVANvUY6qwxT-VpI6H5baxpxb4hW1aGybgsnF4lVbOe2WX9gAMAkF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412776"/>
            <a:ext cx="2584505" cy="1465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https://encrypted-tbn3.gstatic.com/images?q=tbn:ANd9GcT8-iIj5dNLMUB4ICakitDAN34zgu3XPzeTY1SrKe--gOXxdgz-Dp2GHQi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268760"/>
            <a:ext cx="2063974" cy="1913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6" name="Picture 8" descr="http://www.metodista.br/fateo/noticias/bispo-nelson-luiz-campos-leite-e-novo-colaborador-da-fateo/image_min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429000"/>
            <a:ext cx="2232248" cy="1812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8" name="Picture 10" descr="http://www.metodista.org.br/content/interfaces/cms/userfiles/images/marisa_-_0k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24446" y="3356992"/>
            <a:ext cx="170545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40" name="Picture 12" descr="http://www.metodista.org.br/content/interfaces/cms/userfiles/images/bispo_luiz_vergilio_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9631" y="3501008"/>
            <a:ext cx="1455083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C00000"/>
                </a:solidFill>
              </a:rPr>
              <a:t>Quando falo em pastoreio...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Cuidado</a:t>
            </a:r>
          </a:p>
          <a:p>
            <a:r>
              <a:rPr lang="pt-BR" dirty="0"/>
              <a:t>Orientação</a:t>
            </a:r>
          </a:p>
          <a:p>
            <a:r>
              <a:rPr lang="pt-BR" dirty="0"/>
              <a:t>Amizade</a:t>
            </a:r>
          </a:p>
          <a:p>
            <a:r>
              <a:rPr lang="pt-BR" dirty="0"/>
              <a:t>Atitudes proféticas</a:t>
            </a:r>
          </a:p>
          <a:p>
            <a:r>
              <a:rPr lang="pt-BR" dirty="0"/>
              <a:t>Teologias diversas</a:t>
            </a:r>
          </a:p>
          <a:p>
            <a:r>
              <a:rPr lang="pt-BR" dirty="0"/>
              <a:t>Igreja Metodista</a:t>
            </a:r>
          </a:p>
          <a:p>
            <a:r>
              <a:rPr lang="pt-BR" dirty="0"/>
              <a:t>Gênero</a:t>
            </a:r>
          </a:p>
          <a:p>
            <a:r>
              <a:rPr lang="pt-BR" dirty="0"/>
              <a:t>Raça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pt-BR" b="1" dirty="0">
                <a:solidFill>
                  <a:srgbClr val="C00000"/>
                </a:solidFill>
              </a:rPr>
              <a:t>Marcos 10.13-16</a:t>
            </a:r>
          </a:p>
        </p:txBody>
      </p:sp>
      <p:pic>
        <p:nvPicPr>
          <p:cNvPr id="3074" name="Picture 2" descr="https://encrypted-tbn3.gstatic.com/images?q=tbn:ANd9GcR7Y6Xqm6sjmns4uJHZNEZjza1vf3tlR8hYtx_Ct5AEiO-9wuV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05458"/>
            <a:ext cx="3313162" cy="2847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601613" y="465313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rgbClr val="C00000"/>
                </a:solidFill>
              </a:rPr>
              <a:t>Quando falo em pastoreio...</a:t>
            </a:r>
          </a:p>
        </p:txBody>
      </p:sp>
    </p:spTree>
    <p:extLst>
      <p:ext uri="{BB962C8B-B14F-4D97-AF65-F5344CB8AC3E}">
        <p14:creationId xmlns:p14="http://schemas.microsoft.com/office/powerpoint/2010/main" val="397623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C00000"/>
                </a:solidFill>
              </a:rPr>
              <a:t>O que é pastorear?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700808"/>
            <a:ext cx="7776864" cy="4525963"/>
          </a:xfrm>
        </p:spPr>
        <p:txBody>
          <a:bodyPr>
            <a:normAutofit/>
          </a:bodyPr>
          <a:lstStyle/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4000" dirty="0"/>
              <a:t>Possibilitar o encontro com Cristo;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4000" dirty="0"/>
              <a:t>Ser ponte entre o ser humano e a espiritualidade;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4000" dirty="0"/>
              <a:t>Ser agente na promoção da justiça;</a:t>
            </a:r>
          </a:p>
          <a:p>
            <a:pPr marL="514350" indent="-514350" algn="just">
              <a:buNone/>
            </a:pPr>
            <a:endParaRPr lang="pt-BR" sz="4000" dirty="0"/>
          </a:p>
          <a:p>
            <a:pPr marL="514350" indent="-514350" algn="just">
              <a:buNone/>
            </a:pPr>
            <a:endParaRPr lang="pt-BR" sz="4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C00000"/>
                </a:solidFill>
              </a:rPr>
              <a:t>Quem pastoreia?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700808"/>
            <a:ext cx="7848872" cy="3949899"/>
          </a:xfrm>
        </p:spPr>
        <p:txBody>
          <a:bodyPr>
            <a:normAutofit fontScale="77500" lnSpcReduction="20000"/>
          </a:bodyPr>
          <a:lstStyle/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4000" dirty="0"/>
              <a:t>Pensar em pastoreio é destacá-lo como ação de </a:t>
            </a:r>
            <a:r>
              <a:rPr lang="pt-BR" sz="4000" b="1" dirty="0"/>
              <a:t>todas as pessoas </a:t>
            </a:r>
            <a:r>
              <a:rPr lang="pt-BR" sz="4000" dirty="0"/>
              <a:t>dispostas a sinalizar o amor de Deus e as verdades e os valores do Evangelho para a vida das pessoas e da sociedade em que elas estão inseridas.</a:t>
            </a:r>
          </a:p>
          <a:p>
            <a:pPr marL="0" indent="0" algn="just">
              <a:buClr>
                <a:srgbClr val="C00000"/>
              </a:buClr>
              <a:buNone/>
            </a:pPr>
            <a:endParaRPr lang="pt-BR" sz="4000" dirty="0"/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sz="4000" dirty="0"/>
              <a:t>São as </a:t>
            </a:r>
            <a:r>
              <a:rPr lang="pt-BR" sz="4000" b="1" dirty="0"/>
              <a:t>PESSOAS</a:t>
            </a:r>
            <a:r>
              <a:rPr lang="pt-BR" sz="4000" dirty="0"/>
              <a:t> que pastoreiam. </a:t>
            </a:r>
          </a:p>
          <a:p>
            <a:pPr marL="514350" indent="-514350" algn="just">
              <a:buNone/>
            </a:pPr>
            <a:r>
              <a:rPr lang="pt-BR" dirty="0"/>
              <a:t>	 </a:t>
            </a:r>
          </a:p>
          <a:p>
            <a:pPr marL="514350" indent="-514350" algn="just">
              <a:buNone/>
            </a:pPr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1549</TotalTime>
  <Words>1365</Words>
  <Application>Microsoft Office PowerPoint</Application>
  <PresentationFormat>Apresentação na tela (4:3)</PresentationFormat>
  <Paragraphs>124</Paragraphs>
  <Slides>26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Tema do Office</vt:lpstr>
      <vt:lpstr>Pastoreando o coração das crianças </vt:lpstr>
      <vt:lpstr>E por falar em pastoreio...</vt:lpstr>
      <vt:lpstr>E por falar em pastoreio...</vt:lpstr>
      <vt:lpstr>E por falar em pastoreio...</vt:lpstr>
      <vt:lpstr>E por falar em pastoreio...</vt:lpstr>
      <vt:lpstr>Quando falo em pastoreio...</vt:lpstr>
      <vt:lpstr>Marcos 10.13-16</vt:lpstr>
      <vt:lpstr>O que é pastorear?</vt:lpstr>
      <vt:lpstr>Quem pastoreia?</vt:lpstr>
      <vt:lpstr>Quem é alvo do pastoreio?</vt:lpstr>
      <vt:lpstr>O que diz a pastoral da criança sobre o pastoreio das crianças?</vt:lpstr>
      <vt:lpstr>O que diz a pastoral da criança sobre o pastoreio das crianças?</vt:lpstr>
      <vt:lpstr>E por falar em criança...</vt:lpstr>
      <vt:lpstr>Que direitos?</vt:lpstr>
      <vt:lpstr>O pastoreio e o direito de ser</vt:lpstr>
      <vt:lpstr>O pastoreio e o direito de ser</vt:lpstr>
      <vt:lpstr>O pastoreio e o direito de pensar</vt:lpstr>
      <vt:lpstr>O pastoreio e o direito de sentir</vt:lpstr>
      <vt:lpstr>O pastoreio e o direito de sentir</vt:lpstr>
      <vt:lpstr>O pastoreio e o direito de querer</vt:lpstr>
      <vt:lpstr>O pastoreio e o direito de querer</vt:lpstr>
      <vt:lpstr>O pastoreio e o direito de viver</vt:lpstr>
      <vt:lpstr>O pastoreio e o direito de sonhar</vt:lpstr>
      <vt:lpstr>E por fim...</vt:lpstr>
      <vt:lpstr>O que fica para mim...</vt:lpstr>
      <vt:lpstr>Bibliografia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Uma boa ESCOLA DOMINICAL para quem?</dc:title>
  <dc:creator>andreia.fernandes</dc:creator>
  <cp:lastModifiedBy>Joana</cp:lastModifiedBy>
  <cp:revision>149</cp:revision>
  <dcterms:created xsi:type="dcterms:W3CDTF">2013-09-18T14:43:38Z</dcterms:created>
  <dcterms:modified xsi:type="dcterms:W3CDTF">2016-09-24T18:12:01Z</dcterms:modified>
</cp:coreProperties>
</file>