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88" r:id="rId2"/>
    <p:sldId id="290" r:id="rId3"/>
    <p:sldId id="300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1" r:id="rId12"/>
    <p:sldId id="302" r:id="rId13"/>
    <p:sldId id="289" r:id="rId14"/>
    <p:sldId id="303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F0CCC-B254-4FB1-A302-F913DD58E41E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E6BA6-5AFF-4719-8838-ABA7BBE09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7452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140AED-30F1-4F80-8800-AEB1AD8731F2}" type="slidenum">
              <a:rPr lang="pt-BR"/>
              <a:pPr/>
              <a:t>3</a:t>
            </a:fld>
            <a:endParaRPr lang="pt-BR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357" y="4715153"/>
            <a:ext cx="4984962" cy="44669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9260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FCFCE-E844-430D-8378-66FAE5B728F0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67B19-5C07-411E-ACF5-84B1CB78DBB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FCFCE-E844-430D-8378-66FAE5B728F0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67B19-5C07-411E-ACF5-84B1CB78DBB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FCFCE-E844-430D-8378-66FAE5B728F0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67B19-5C07-411E-ACF5-84B1CB78DBB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FCFCE-E844-430D-8378-66FAE5B728F0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67B19-5C07-411E-ACF5-84B1CB78DBB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ia.fernandes\AppData\Local\Microsoft\Windows\Temporary Internet Files\Low\Content.IE5\21SM7JW4\slide_bas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FCFCE-E844-430D-8378-66FAE5B728F0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67B19-5C07-411E-ACF5-84B1CB78DBB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FCFCE-E844-430D-8378-66FAE5B728F0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67B19-5C07-411E-ACF5-84B1CB78DBB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FCFCE-E844-430D-8378-66FAE5B728F0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67B19-5C07-411E-ACF5-84B1CB78DBB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FCFCE-E844-430D-8378-66FAE5B728F0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67B19-5C07-411E-ACF5-84B1CB78DBB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FCFCE-E844-430D-8378-66FAE5B728F0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67B19-5C07-411E-ACF5-84B1CB78DBB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FCFCE-E844-430D-8378-66FAE5B728F0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67B19-5C07-411E-ACF5-84B1CB78DBB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FCFCE-E844-430D-8378-66FAE5B728F0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67B19-5C07-411E-ACF5-84B1CB78DBB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FFCFCE-E844-430D-8378-66FAE5B728F0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67B19-5C07-411E-ACF5-84B1CB78DBB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eia.fernandes\AppData\Local\Microsoft\Windows\Temporary Internet Files\Low\Content.IE5\21SM7JW4\slide_base[1]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1BFFCFCE-E844-430D-8378-66FAE5B728F0}" type="datetimeFigureOut">
              <a:rPr lang="pt-BR" smtClean="0"/>
              <a:t>04/10/2016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6667B19-5C07-411E-ACF5-84B1CB78DBB2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metodista.org.br/escola-dominica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692696"/>
            <a:ext cx="6400800" cy="1752600"/>
          </a:xfrm>
        </p:spPr>
        <p:txBody>
          <a:bodyPr/>
          <a:lstStyle/>
          <a:p>
            <a:r>
              <a:rPr lang="pt-BR" dirty="0"/>
              <a:t>Programa MAIS UM POUCO</a:t>
            </a:r>
          </a:p>
          <a:p>
            <a:r>
              <a:rPr lang="pt-BR" dirty="0"/>
              <a:t>Formação para Escola Dominical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1979712" y="5445224"/>
            <a:ext cx="496632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2000" dirty="0"/>
              <a:t>Equipe de Redação da Coleção Bem-te-vi</a:t>
            </a:r>
          </a:p>
          <a:p>
            <a:pPr algn="r"/>
            <a:r>
              <a:rPr lang="pt-BR" sz="2000" dirty="0">
                <a:hlinkClick r:id="rId2"/>
              </a:rPr>
              <a:t>http://metodista.org.br/escola-dominical</a:t>
            </a:r>
            <a:r>
              <a:rPr lang="pt-BR" sz="2000" dirty="0"/>
              <a:t>    </a:t>
            </a:r>
          </a:p>
        </p:txBody>
      </p:sp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685800" y="2467998"/>
            <a:ext cx="7772400" cy="2113130"/>
          </a:xfrm>
        </p:spPr>
        <p:txBody>
          <a:bodyPr/>
          <a:lstStyle/>
          <a:p>
            <a:r>
              <a:rPr lang="pt-BR" b="1" dirty="0">
                <a:solidFill>
                  <a:srgbClr val="C00000"/>
                </a:solidFill>
              </a:rPr>
              <a:t>Escola Dominical: </a:t>
            </a:r>
            <a:br>
              <a:rPr lang="pt-BR" b="1" dirty="0">
                <a:solidFill>
                  <a:srgbClr val="C00000"/>
                </a:solidFill>
              </a:rPr>
            </a:br>
            <a:r>
              <a:rPr lang="pt-BR" sz="3600" b="1" dirty="0">
                <a:solidFill>
                  <a:srgbClr val="C00000"/>
                </a:solidFill>
              </a:rPr>
              <a:t>fazendo educação cristã com as crianças 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93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836613"/>
            <a:ext cx="7571184" cy="5289550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pt-BR" sz="2400" dirty="0"/>
              <a:t>Procure uma metodologia que facilite o envolvimento de todo o grupo no processo de aprendizagem, propondo ações concretas e objetivas em sua vida cristã;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</a:pPr>
            <a:endParaRPr lang="pt-BR" sz="2400" dirty="0"/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pt-BR" sz="2400" dirty="0"/>
              <a:t>Procure sempre interagir com os/as alunos/as; </a:t>
            </a:r>
          </a:p>
          <a:p>
            <a:pPr marL="0" indent="0">
              <a:lnSpc>
                <a:spcPct val="90000"/>
              </a:lnSpc>
              <a:buClr>
                <a:srgbClr val="000000"/>
              </a:buClr>
              <a:buNone/>
            </a:pPr>
            <a:endParaRPr lang="pt-BR" sz="2400" dirty="0"/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pt-BR" sz="2400" dirty="0"/>
              <a:t>Aproveite o espaço da sala para deixá-la mais aconchegante;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endParaRPr lang="pt-BR" sz="2400" dirty="0"/>
          </a:p>
          <a:p>
            <a:pPr>
              <a:lnSpc>
                <a:spcPct val="90000"/>
              </a:lnSpc>
              <a:buClr>
                <a:srgbClr val="000000"/>
              </a:buClr>
            </a:pPr>
            <a:r>
              <a:rPr lang="pt-BR" sz="2400" dirty="0"/>
              <a:t>Selecione, com antecedência, todo o material a ser utilizado em aula.</a:t>
            </a:r>
          </a:p>
          <a:p>
            <a:pPr>
              <a:lnSpc>
                <a:spcPct val="90000"/>
              </a:lnSpc>
              <a:buClr>
                <a:srgbClr val="000000"/>
              </a:buClr>
            </a:pPr>
            <a:endParaRPr lang="pt-BR" sz="2400" dirty="0"/>
          </a:p>
          <a:p>
            <a:pPr>
              <a:lnSpc>
                <a:spcPct val="90000"/>
              </a:lnSpc>
              <a:buClr>
                <a:srgbClr val="000000"/>
              </a:buClr>
            </a:pPr>
            <a:endParaRPr lang="pt-BR" sz="2400" dirty="0"/>
          </a:p>
          <a:p>
            <a:pPr>
              <a:lnSpc>
                <a:spcPct val="90000"/>
              </a:lnSpc>
              <a:buClr>
                <a:srgbClr val="000000"/>
              </a:buClr>
              <a:buFontTx/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34185417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Bem-te-vi: professor/a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1265"/>
            <a:ext cx="7873610" cy="1719703"/>
          </a:xfrm>
        </p:spPr>
        <p:txBody>
          <a:bodyPr/>
          <a:lstStyle/>
          <a:p>
            <a:pPr marL="0" indent="0" algn="just">
              <a:buNone/>
            </a:pPr>
            <a:r>
              <a:rPr lang="pt-BR" sz="2800" dirty="0"/>
              <a:t>É composta por 21 textos e respectivos Planos de Aula, com subsídios bíblicos e pedagógicos para contemplarem a dinâmica da sala de aula. </a:t>
            </a:r>
          </a:p>
        </p:txBody>
      </p:sp>
      <p:pic>
        <p:nvPicPr>
          <p:cNvPr id="4" name="Picture 2" descr="http://metodista.org.br/content/interfaces/cms/userfiles/images_2016/BemTeViProfess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14324"/>
            <a:ext cx="2160240" cy="310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metodista.org.br/content/interfaces/cms/userfiles/images_2016/Bemtevicresc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55959"/>
            <a:ext cx="2240083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755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43000"/>
          </a:xfrm>
        </p:spPr>
        <p:txBody>
          <a:bodyPr/>
          <a:lstStyle/>
          <a:p>
            <a:r>
              <a:rPr lang="pt-BR" dirty="0"/>
              <a:t>Bem-te-vi crianças e </a:t>
            </a:r>
            <a:br>
              <a:rPr lang="pt-BR" dirty="0"/>
            </a:br>
            <a:r>
              <a:rPr lang="pt-BR" dirty="0"/>
              <a:t>pré-adolescentes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3649" y="2060848"/>
            <a:ext cx="8229600" cy="187220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São compostas por textos ou histórias bíblicas e uma atividade de registro do tema proposto para cada encontro.</a:t>
            </a:r>
          </a:p>
        </p:txBody>
      </p:sp>
      <p:pic>
        <p:nvPicPr>
          <p:cNvPr id="3076" name="Picture 4" descr="http://metodista.org.br/content/interfaces/cms/userfiles/images_2016/bemtevijardi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129856"/>
            <a:ext cx="2929753" cy="204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metodista.org.br/content/interfaces/cms/userfiles/images_2016/BemTeViEmVo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43741"/>
            <a:ext cx="1858915" cy="262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etodista.org.br/content/interfaces/cms/userfiles/images_2016/ImagemBemTeVi7a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3" y="3556208"/>
            <a:ext cx="1858915" cy="2627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638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A ESCOLA DOMINICAL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48" y="1628800"/>
            <a:ext cx="3661687" cy="4525963"/>
          </a:xfrm>
        </p:spPr>
      </p:pic>
      <p:sp>
        <p:nvSpPr>
          <p:cNvPr id="6" name="Retângulo 5"/>
          <p:cNvSpPr/>
          <p:nvPr/>
        </p:nvSpPr>
        <p:spPr>
          <a:xfrm>
            <a:off x="4453035" y="2060848"/>
            <a:ext cx="40073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400" b="1" dirty="0"/>
              <a:t>Propõe uma Educação que liberta, pautada na </a:t>
            </a:r>
            <a:r>
              <a:rPr lang="pt-BR" altLang="pt-BR" sz="2400" b="1" dirty="0">
                <a:solidFill>
                  <a:srgbClr val="FF0000"/>
                </a:solidFill>
              </a:rPr>
              <a:t>Palavra de Deus</a:t>
            </a:r>
            <a:r>
              <a:rPr lang="pt-BR" altLang="pt-BR" sz="2400" b="1" dirty="0"/>
              <a:t>, que alimenta e gera Vida.</a:t>
            </a:r>
          </a:p>
        </p:txBody>
      </p:sp>
    </p:spTree>
    <p:extLst>
      <p:ext uri="{BB962C8B-B14F-4D97-AF65-F5344CB8AC3E}">
        <p14:creationId xmlns:p14="http://schemas.microsoft.com/office/powerpoint/2010/main" val="205705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E por fim...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620888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>Como IGREJA, somos chamados/as a criar espaços para o protagonismo infantil, só assim, estaremos reproduzindo a ação de Jesus, que viu, acolheu e abençoou as crianças."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3699215"/>
            <a:ext cx="3953856" cy="2466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7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548680"/>
            <a:ext cx="8161702" cy="2880320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pt-BR" altLang="pt-BR" sz="3600" b="1" i="1" dirty="0">
                <a:solidFill>
                  <a:srgbClr val="C00000"/>
                </a:solidFill>
              </a:rPr>
              <a:t>	A Escola Dominical </a:t>
            </a:r>
            <a:r>
              <a:rPr lang="pt-BR" altLang="pt-BR" sz="3600" dirty="0"/>
              <a:t>deve ser um  </a:t>
            </a:r>
            <a:r>
              <a:rPr lang="pt-BR" altLang="pt-BR" sz="3600" b="1" dirty="0">
                <a:solidFill>
                  <a:srgbClr val="C00000"/>
                </a:solidFill>
              </a:rPr>
              <a:t>espaço criativo </a:t>
            </a:r>
            <a:r>
              <a:rPr lang="pt-BR" altLang="pt-BR" sz="3600" dirty="0"/>
              <a:t>onde pessoas se encontrem e fortaleçam suas relações no amor de Jesus Cristo.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212976"/>
            <a:ext cx="4283968" cy="298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11812"/>
      </p:ext>
    </p:extLst>
  </p:cSld>
  <p:clrMapOvr>
    <a:masterClrMapping/>
  </p:clrMapOvr>
  <p:transition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7" y="549275"/>
            <a:ext cx="8177857" cy="990600"/>
          </a:xfrm>
        </p:spPr>
        <p:txBody>
          <a:bodyPr/>
          <a:lstStyle/>
          <a:p>
            <a:pPr algn="l" eaLnBrk="1" hangingPunct="1"/>
            <a:r>
              <a:rPr lang="pt-BR" b="1" dirty="0">
                <a:cs typeface="Times New Roman" pitchFamily="18" charset="0"/>
              </a:rPr>
              <a:t>Discurso </a:t>
            </a:r>
            <a:r>
              <a:rPr lang="pt-BR" b="1" i="1" dirty="0">
                <a:cs typeface="Times New Roman" pitchFamily="18" charset="0"/>
              </a:rPr>
              <a:t>e</a:t>
            </a:r>
            <a:r>
              <a:rPr lang="pt-BR" b="1" dirty="0">
                <a:cs typeface="Times New Roman" pitchFamily="18" charset="0"/>
              </a:rPr>
              <a:t> Prática</a:t>
            </a:r>
            <a:r>
              <a:rPr lang="pt-BR" b="1" i="1" dirty="0">
                <a:cs typeface="Times New Roman" pitchFamily="18" charset="0"/>
              </a:rPr>
              <a:t> 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73238"/>
            <a:ext cx="7913687" cy="4170362"/>
          </a:xfrm>
        </p:spPr>
        <p:txBody>
          <a:bodyPr lIns="92075" tIns="46038" rIns="92075" bIns="46038"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pt-BR" sz="2800" dirty="0">
                <a:cs typeface="Times New Roman" pitchFamily="18" charset="0"/>
              </a:rPr>
              <a:t>Conteúdo bom sem bondade verdadeira, sem prática harmonizada com o discurso, caracteriza não a pedagogia de Jesus, mas a prática dos fariseus de Sua época.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pt-BR" sz="2800" dirty="0">
              <a:cs typeface="Times New Roman" pitchFamily="18" charset="0"/>
            </a:endParaRPr>
          </a:p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pt-BR" sz="2800" dirty="0">
                <a:cs typeface="Times New Roman" pitchFamily="18" charset="0"/>
              </a:rPr>
              <a:t>Um conteúdo nunca está desligado da pessoa que o comunica, a bondade e o amor que transparecem nas palavras, precisam fazer parte do conteúdo total de quem educa.</a:t>
            </a:r>
          </a:p>
          <a:p>
            <a:pPr marL="0" indent="0" algn="just" eaLnBrk="1" hangingPunct="1">
              <a:lnSpc>
                <a:spcPct val="90000"/>
              </a:lnSpc>
              <a:buFontTx/>
              <a:buChar char="-"/>
            </a:pPr>
            <a:endParaRPr lang="pt-BR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084742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905727"/>
            <a:ext cx="3685546" cy="2882216"/>
          </a:xfrm>
          <a:prstGeom prst="rect">
            <a:avLst/>
          </a:prstGeom>
        </p:spPr>
      </p:pic>
      <p:sp>
        <p:nvSpPr>
          <p:cNvPr id="22530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5085184"/>
            <a:ext cx="3312368" cy="136914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3600" b="1" dirty="0"/>
              <a:t>é lugar de participação...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765855" y="1472557"/>
            <a:ext cx="3699318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pt-BR" altLang="pt-BR" sz="3600" b="1" dirty="0">
                <a:latin typeface="Arial" panose="020B0604020202020204" pitchFamily="34" charset="0"/>
              </a:rPr>
              <a:t>é lugar de crescimento...</a:t>
            </a:r>
          </a:p>
        </p:txBody>
      </p:sp>
      <p:sp>
        <p:nvSpPr>
          <p:cNvPr id="2" name="Retângulo 1"/>
          <p:cNvSpPr/>
          <p:nvPr/>
        </p:nvSpPr>
        <p:spPr>
          <a:xfrm>
            <a:off x="494454" y="692696"/>
            <a:ext cx="799288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altLang="pt-BR" sz="4400" b="1" dirty="0">
                <a:solidFill>
                  <a:srgbClr val="FF0000"/>
                </a:solidFill>
              </a:rPr>
              <a:t>A Escola Dominical </a:t>
            </a:r>
          </a:p>
        </p:txBody>
      </p:sp>
    </p:spTree>
    <p:extLst>
      <p:ext uri="{BB962C8B-B14F-4D97-AF65-F5344CB8AC3E}">
        <p14:creationId xmlns:p14="http://schemas.microsoft.com/office/powerpoint/2010/main" val="502904275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684" y="2564904"/>
            <a:ext cx="7774632" cy="3320008"/>
          </a:xfrm>
        </p:spPr>
        <p:txBody>
          <a:bodyPr/>
          <a:lstStyle/>
          <a:p>
            <a:r>
              <a:rPr lang="pt-BR" altLang="pt-BR" sz="2800" b="1" dirty="0"/>
              <a:t>Mostrar a vida como ela é, e como pode ser à Luz da Palavra de Deus.</a:t>
            </a:r>
          </a:p>
          <a:p>
            <a:pPr eaLnBrk="1" hangingPunct="1"/>
            <a:r>
              <a:rPr lang="pt-BR" altLang="pt-BR" sz="2800" b="1" dirty="0"/>
              <a:t>Dialogar: ouvir e falar;</a:t>
            </a:r>
          </a:p>
          <a:p>
            <a:pPr eaLnBrk="1" hangingPunct="1"/>
            <a:r>
              <a:rPr lang="pt-BR" altLang="pt-BR" sz="2800" b="1" dirty="0"/>
              <a:t>Respeitar os pontos de vista diferentes;</a:t>
            </a:r>
          </a:p>
          <a:p>
            <a:r>
              <a:rPr lang="pt-BR" altLang="pt-BR" sz="2800" b="1" dirty="0"/>
              <a:t>Descobrir e desenvolver talentos</a:t>
            </a:r>
          </a:p>
          <a:p>
            <a:pPr eaLnBrk="1" hangingPunct="1"/>
            <a:endParaRPr lang="pt-BR" altLang="pt-BR" sz="3500" b="1" dirty="0"/>
          </a:p>
          <a:p>
            <a:pPr eaLnBrk="1" hangingPunct="1"/>
            <a:endParaRPr lang="pt-BR" altLang="pt-BR" sz="3500" b="1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6302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/>
              <a:t>Em uma boa </a:t>
            </a:r>
            <a:r>
              <a:rPr lang="pt-BR" b="1" dirty="0">
                <a:solidFill>
                  <a:srgbClr val="FF3399"/>
                </a:solidFill>
              </a:rPr>
              <a:t>Escola Dominical</a:t>
            </a:r>
            <a:r>
              <a:rPr lang="pt-BR" b="1" dirty="0"/>
              <a:t>  nós temos que...</a:t>
            </a:r>
          </a:p>
        </p:txBody>
      </p:sp>
    </p:spTree>
    <p:extLst>
      <p:ext uri="{BB962C8B-B14F-4D97-AF65-F5344CB8AC3E}">
        <p14:creationId xmlns:p14="http://schemas.microsoft.com/office/powerpoint/2010/main" val="122372827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1904" y="5567315"/>
            <a:ext cx="6542384" cy="656001"/>
          </a:xfrm>
        </p:spPr>
        <p:txBody>
          <a:bodyPr/>
          <a:lstStyle/>
          <a:p>
            <a:pPr eaLnBrk="1" hangingPunct="1"/>
            <a:endParaRPr lang="pt-BR" altLang="pt-BR" b="1" dirty="0"/>
          </a:p>
          <a:p>
            <a:pPr eaLnBrk="1" hangingPunct="1">
              <a:buFont typeface="Arial" panose="020B0604020202020204" pitchFamily="34" charset="0"/>
              <a:buNone/>
            </a:pPr>
            <a:endParaRPr lang="pt-BR" altLang="pt-BR" b="1" dirty="0"/>
          </a:p>
        </p:txBody>
      </p:sp>
      <p:sp>
        <p:nvSpPr>
          <p:cNvPr id="2" name="Retângulo 1"/>
          <p:cNvSpPr/>
          <p:nvPr/>
        </p:nvSpPr>
        <p:spPr>
          <a:xfrm>
            <a:off x="560131" y="620688"/>
            <a:ext cx="79208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4400" b="1" dirty="0"/>
              <a:t>Planejamento indica caminhos</a:t>
            </a:r>
            <a:endParaRPr lang="pt-BR" altLang="pt-BR" sz="4400" b="1" dirty="0">
              <a:latin typeface="+mj-lt"/>
            </a:endParaRPr>
          </a:p>
        </p:txBody>
      </p:sp>
      <p:pic>
        <p:nvPicPr>
          <p:cNvPr id="1026" name="Picture 2" descr="Resultado de imagem para planejamen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31" y="2443002"/>
            <a:ext cx="4280775" cy="362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123728" y="1376192"/>
            <a:ext cx="4129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altLang="pt-BR" sz="2800" b="1" dirty="0"/>
              <a:t>para onde vou e como vou</a:t>
            </a:r>
          </a:p>
        </p:txBody>
      </p:sp>
      <p:sp>
        <p:nvSpPr>
          <p:cNvPr id="4" name="Retângulo 3"/>
          <p:cNvSpPr/>
          <p:nvPr/>
        </p:nvSpPr>
        <p:spPr>
          <a:xfrm>
            <a:off x="4485293" y="2683623"/>
            <a:ext cx="4572000" cy="18651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</a:pPr>
            <a:r>
              <a:rPr lang="pt-BR" sz="3200" b="1" dirty="0">
                <a:solidFill>
                  <a:srgbClr val="C00000"/>
                </a:solidFill>
              </a:rPr>
              <a:t>Quanto mais planejamento, mais espaço para a CRIATIVIDADE.</a:t>
            </a:r>
          </a:p>
        </p:txBody>
      </p:sp>
    </p:spTree>
    <p:extLst>
      <p:ext uri="{BB962C8B-B14F-4D97-AF65-F5344CB8AC3E}">
        <p14:creationId xmlns:p14="http://schemas.microsoft.com/office/powerpoint/2010/main" val="2627220059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72400" cy="1143000"/>
          </a:xfrm>
        </p:spPr>
        <p:txBody>
          <a:bodyPr/>
          <a:lstStyle/>
          <a:p>
            <a:pPr algn="l"/>
            <a:r>
              <a:rPr lang="pt-BR" b="1" dirty="0"/>
              <a:t>Planejamento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556792"/>
            <a:ext cx="4176266" cy="4525962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Clr>
                <a:srgbClr val="000000"/>
              </a:buClr>
              <a:buNone/>
            </a:pPr>
            <a:r>
              <a:rPr lang="pt-BR" b="1" dirty="0"/>
              <a:t> </a:t>
            </a:r>
            <a:r>
              <a:rPr lang="pt-BR" sz="2800" b="1" dirty="0"/>
              <a:t>O planejamento da aula auxiliará o/a professor/a naquilo que precisa ensinar. Existem diversos modelos de plano de aula, você pode utilizar aquele que você se sentir melhor, o que não pode acontecer é deixar de planejar.</a:t>
            </a:r>
          </a:p>
          <a:p>
            <a:pPr algn="just">
              <a:lnSpc>
                <a:spcPct val="90000"/>
              </a:lnSpc>
              <a:buClr>
                <a:srgbClr val="000000"/>
              </a:buClr>
              <a:buFontTx/>
              <a:buNone/>
            </a:pPr>
            <a:endParaRPr lang="pt-BR" b="1" dirty="0"/>
          </a:p>
        </p:txBody>
      </p:sp>
      <p:pic>
        <p:nvPicPr>
          <p:cNvPr id="2050" name="Picture 2" descr="http://metodista.org.br/content/interfaces/cms/userfiles/images_2016/BemTeViProfess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52736"/>
            <a:ext cx="285981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55576" y="5787288"/>
            <a:ext cx="633670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</a:pPr>
            <a:r>
              <a:rPr lang="pt-BR" b="1" dirty="0">
                <a:solidFill>
                  <a:srgbClr val="FF0000"/>
                </a:solidFill>
              </a:rPr>
              <a:t>(veja sugestão de ficha de Planejamento de Aula na  revista Bem-te-vi professor/a)</a:t>
            </a:r>
          </a:p>
        </p:txBody>
      </p:sp>
    </p:spTree>
    <p:extLst>
      <p:ext uri="{BB962C8B-B14F-4D97-AF65-F5344CB8AC3E}">
        <p14:creationId xmlns:p14="http://schemas.microsoft.com/office/powerpoint/2010/main" val="937640789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" y="3827475"/>
            <a:ext cx="2380612" cy="2636912"/>
          </a:xfrm>
          <a:prstGeom prst="rect">
            <a:avLst/>
          </a:prstGeom>
        </p:spPr>
      </p:pic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b="1" dirty="0">
                <a:solidFill>
                  <a:srgbClr val="C00000"/>
                </a:solidFill>
              </a:rPr>
              <a:t>Preparar-se para receber o outro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3568" y="1417638"/>
            <a:ext cx="7416824" cy="4819674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pt-BR" sz="2800" dirty="0"/>
              <a:t>O ato de se preparar para receber o outro requer da parte daquele que se prepara postura amorosa.</a:t>
            </a:r>
          </a:p>
          <a:p>
            <a:pPr algn="just">
              <a:defRPr/>
            </a:pPr>
            <a:r>
              <a:rPr lang="pt-BR" sz="2800" dirty="0"/>
              <a:t>O ato de se preparar para receber o outro revela como anda o processo de internalização desse outro em meu corpo. Ou seja, revela   		como eu tenho o outro dentro de 		mim.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7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688"/>
            <a:ext cx="7772400" cy="792163"/>
          </a:xfrm>
        </p:spPr>
        <p:txBody>
          <a:bodyPr/>
          <a:lstStyle/>
          <a:p>
            <a:pPr algn="l"/>
            <a:r>
              <a:rPr lang="pt-BR" sz="3600" b="1" dirty="0"/>
              <a:t>Algumas Dicas...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628800"/>
            <a:ext cx="7644779" cy="4248472"/>
          </a:xfrm>
        </p:spPr>
        <p:txBody>
          <a:bodyPr/>
          <a:lstStyle/>
          <a:p>
            <a:pPr algn="just">
              <a:lnSpc>
                <a:spcPct val="80000"/>
              </a:lnSpc>
              <a:buClr>
                <a:srgbClr val="000000"/>
              </a:buClr>
            </a:pPr>
            <a:r>
              <a:rPr lang="pt-BR" sz="2400" dirty="0"/>
              <a:t>Ler a Revista do/a Professor/a e do/a aluno/a por inteiro, tão logo chegue às suas mãos;</a:t>
            </a:r>
          </a:p>
          <a:p>
            <a:pPr algn="just">
              <a:lnSpc>
                <a:spcPct val="80000"/>
              </a:lnSpc>
              <a:buClr>
                <a:srgbClr val="000000"/>
              </a:buClr>
            </a:pPr>
            <a:endParaRPr lang="pt-BR" sz="2400" dirty="0"/>
          </a:p>
          <a:p>
            <a:pPr algn="just">
              <a:lnSpc>
                <a:spcPct val="80000"/>
              </a:lnSpc>
              <a:buClr>
                <a:srgbClr val="000000"/>
              </a:buClr>
            </a:pPr>
            <a:r>
              <a:rPr lang="pt-BR" sz="2400" dirty="0"/>
              <a:t>Procure aprofundar os temas com o/a pastor/a e/ou uma pessoa capacitada que possa ajudá-lo/a.</a:t>
            </a:r>
          </a:p>
          <a:p>
            <a:pPr algn="just">
              <a:lnSpc>
                <a:spcPct val="80000"/>
              </a:lnSpc>
              <a:buClr>
                <a:srgbClr val="000000"/>
              </a:buClr>
              <a:buFontTx/>
              <a:buNone/>
            </a:pPr>
            <a:endParaRPr lang="pt-BR" sz="2400" dirty="0"/>
          </a:p>
          <a:p>
            <a:pPr algn="just">
              <a:lnSpc>
                <a:spcPct val="80000"/>
              </a:lnSpc>
              <a:buClr>
                <a:srgbClr val="000000"/>
              </a:buClr>
            </a:pPr>
            <a:r>
              <a:rPr lang="pt-BR" sz="2400" dirty="0"/>
              <a:t>Aproveite os recursos humanos da Escola Dominical, convidando um/a outro professor/a que possa contribuir com a exposição do conteúdo. Essa experiência pode enriquecer, dinamizar e prover uma integração maior com as outras turmas/classes;</a:t>
            </a:r>
          </a:p>
        </p:txBody>
      </p:sp>
    </p:spTree>
    <p:extLst>
      <p:ext uri="{BB962C8B-B14F-4D97-AF65-F5344CB8AC3E}">
        <p14:creationId xmlns:p14="http://schemas.microsoft.com/office/powerpoint/2010/main" val="1634681122"/>
      </p:ext>
    </p:extLst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Modelo_slide ED</Template>
  <TotalTime>1087</TotalTime>
  <Words>503</Words>
  <Application>Microsoft Office PowerPoint</Application>
  <PresentationFormat>Apresentação na tela (4:3)</PresentationFormat>
  <Paragraphs>50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1_Tema do Office</vt:lpstr>
      <vt:lpstr>Escola Dominical:  fazendo educação cristã com as crianças </vt:lpstr>
      <vt:lpstr>Apresentação do PowerPoint</vt:lpstr>
      <vt:lpstr>Discurso e Prática </vt:lpstr>
      <vt:lpstr>Apresentação do PowerPoint</vt:lpstr>
      <vt:lpstr>Em uma boa Escola Dominical  nós temos que...</vt:lpstr>
      <vt:lpstr>Apresentação do PowerPoint</vt:lpstr>
      <vt:lpstr>Planejamento</vt:lpstr>
      <vt:lpstr>Preparar-se para receber o outro</vt:lpstr>
      <vt:lpstr>Algumas Dicas...</vt:lpstr>
      <vt:lpstr>Apresentação do PowerPoint</vt:lpstr>
      <vt:lpstr>Bem-te-vi: professor/a</vt:lpstr>
      <vt:lpstr>Bem-te-vi crianças e  pré-adolescentes</vt:lpstr>
      <vt:lpstr>A ESCOLA DOMINICAL</vt:lpstr>
      <vt:lpstr>E por fim...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Prática Pastoral e Pedagógica de Jesus</dc:title>
  <dc:creator>Eber Borges da Costa</dc:creator>
  <cp:lastModifiedBy>Telma Cezar</cp:lastModifiedBy>
  <cp:revision>58</cp:revision>
  <dcterms:created xsi:type="dcterms:W3CDTF">2016-06-09T17:03:01Z</dcterms:created>
  <dcterms:modified xsi:type="dcterms:W3CDTF">2016-10-04T14:06:30Z</dcterms:modified>
</cp:coreProperties>
</file>